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8.xml" ContentType="application/vnd.openxmlformats-officedocument.presentationml.notesSlide+xml"/>
  <Override PartName="/ppt/tags/tag15.xml" ContentType="application/vnd.openxmlformats-officedocument.presentationml.tags+xml"/>
  <Override PartName="/ppt/notesSlides/notesSlide9.xml" ContentType="application/vnd.openxmlformats-officedocument.presentationml.notesSlide+xml"/>
  <Override PartName="/ppt/tags/tag16.xml" ContentType="application/vnd.openxmlformats-officedocument.presentationml.tags+xml"/>
  <Override PartName="/ppt/notesSlides/notesSlide10.xml" ContentType="application/vnd.openxmlformats-officedocument.presentationml.notesSlide+xml"/>
  <Override PartName="/ppt/tags/tag17.xml" ContentType="application/vnd.openxmlformats-officedocument.presentationml.tags+xml"/>
  <Override PartName="/ppt/notesSlides/notesSlide11.xml" ContentType="application/vnd.openxmlformats-officedocument.presentationml.notesSlide+xml"/>
  <Override PartName="/ppt/tags/tag18.xml" ContentType="application/vnd.openxmlformats-officedocument.presentationml.tags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9.xml" ContentType="application/vnd.openxmlformats-officedocument.presentationml.tags+xml"/>
  <Override PartName="/ppt/notesSlides/notesSlide13.xml" ContentType="application/vnd.openxmlformats-officedocument.presentationml.notesSlide+xml"/>
  <Override PartName="/ppt/tags/tag20.xml" ContentType="application/vnd.openxmlformats-officedocument.presentationml.tags+xml"/>
  <Override PartName="/ppt/notesSlides/notesSlide14.xml" ContentType="application/vnd.openxmlformats-officedocument.presentationml.notesSlide+xml"/>
  <Override PartName="/ppt/tags/tag21.xml" ContentType="application/vnd.openxmlformats-officedocument.presentationml.tags+xml"/>
  <Override PartName="/ppt/notesSlides/notesSlide15.xml" ContentType="application/vnd.openxmlformats-officedocument.presentationml.notesSlide+xml"/>
  <Override PartName="/ppt/tags/tag22.xml" ContentType="application/vnd.openxmlformats-officedocument.presentationml.tags+xml"/>
  <Override PartName="/ppt/notesSlides/notesSlide16.xml" ContentType="application/vnd.openxmlformats-officedocument.presentationml.notesSlide+xml"/>
  <Override PartName="/ppt/tags/tag23.xml" ContentType="application/vnd.openxmlformats-officedocument.presentationml.tags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24.xml" ContentType="application/vnd.openxmlformats-officedocument.presentationml.tags+xml"/>
  <Override PartName="/ppt/notesSlides/notesSlide18.xml" ContentType="application/vnd.openxmlformats-officedocument.presentationml.notesSlide+xml"/>
  <Override PartName="/ppt/tags/tag25.xml" ContentType="application/vnd.openxmlformats-officedocument.presentationml.tags+xml"/>
  <Override PartName="/ppt/notesSlides/notesSlide19.xml" ContentType="application/vnd.openxmlformats-officedocument.presentationml.notesSlide+xml"/>
  <Override PartName="/ppt/tags/tag26.xml" ContentType="application/vnd.openxmlformats-officedocument.presentationml.tags+xml"/>
  <Override PartName="/ppt/notesSlides/notesSlide2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27.xml" ContentType="application/vnd.openxmlformats-officedocument.presentationml.tags+xml"/>
  <Override PartName="/ppt/notesSlides/notesSlide21.xml" ContentType="application/vnd.openxmlformats-officedocument.presentationml.notesSlide+xml"/>
  <Override PartName="/ppt/tags/tag28.xml" ContentType="application/vnd.openxmlformats-officedocument.presentationml.tags+xml"/>
  <Override PartName="/ppt/notesSlides/notesSlide22.xml" ContentType="application/vnd.openxmlformats-officedocument.presentationml.notesSlide+xml"/>
  <Override PartName="/ppt/tags/tag29.xml" ContentType="application/vnd.openxmlformats-officedocument.presentationml.tags+xml"/>
  <Override PartName="/ppt/notesSlides/notesSlide23.xml" ContentType="application/vnd.openxmlformats-officedocument.presentationml.notesSlide+xml"/>
  <Override PartName="/ppt/tags/tag30.xml" ContentType="application/vnd.openxmlformats-officedocument.presentationml.tags+xml"/>
  <Override PartName="/ppt/notesSlides/notesSlide24.xml" ContentType="application/vnd.openxmlformats-officedocument.presentationml.notesSlide+xml"/>
  <Override PartName="/ppt/tags/tag31.xml" ContentType="application/vnd.openxmlformats-officedocument.presentationml.tags+xml"/>
  <Override PartName="/ppt/notesSlides/notesSlide25.xml" ContentType="application/vnd.openxmlformats-officedocument.presentationml.notesSlide+xml"/>
  <Override PartName="/ppt/tags/tag32.xml" ContentType="application/vnd.openxmlformats-officedocument.presentationml.tags+xml"/>
  <Override PartName="/ppt/notesSlides/notesSlide26.xml" ContentType="application/vnd.openxmlformats-officedocument.presentationml.notesSlide+xml"/>
  <Override PartName="/ppt/tags/tag33.xml" ContentType="application/vnd.openxmlformats-officedocument.presentationml.tags+xml"/>
  <Override PartName="/ppt/notesSlides/notesSlide27.xml" ContentType="application/vnd.openxmlformats-officedocument.presentationml.notesSlide+xml"/>
  <Override PartName="/ppt/tags/tag34.xml" ContentType="application/vnd.openxmlformats-officedocument.presentationml.tags+xml"/>
  <Override PartName="/ppt/notesSlides/notesSlide28.xml" ContentType="application/vnd.openxmlformats-officedocument.presentationml.notesSlide+xml"/>
  <Override PartName="/ppt/tags/tag35.xml" ContentType="application/vnd.openxmlformats-officedocument.presentationml.tags+xml"/>
  <Override PartName="/ppt/notesSlides/notesSlide29.xml" ContentType="application/vnd.openxmlformats-officedocument.presentationml.notesSlide+xml"/>
  <Override PartName="/ppt/tags/tag36.xml" ContentType="application/vnd.openxmlformats-officedocument.presentationml.tags+xml"/>
  <Override PartName="/ppt/notesSlides/notesSlide30.xml" ContentType="application/vnd.openxmlformats-officedocument.presentationml.notesSlide+xml"/>
  <Override PartName="/ppt/tags/tag37.xml" ContentType="application/vnd.openxmlformats-officedocument.presentationml.tags+xml"/>
  <Override PartName="/ppt/notesSlides/notesSlide3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38.xml" ContentType="application/vnd.openxmlformats-officedocument.presentationml.tags+xml"/>
  <Override PartName="/ppt/notesSlides/notesSlide32.xml" ContentType="application/vnd.openxmlformats-officedocument.presentationml.notesSlide+xml"/>
  <Override PartName="/ppt/tags/tag39.xml" ContentType="application/vnd.openxmlformats-officedocument.presentationml.tags+xml"/>
  <Override PartName="/ppt/notesSlides/notesSlide33.xml" ContentType="application/vnd.openxmlformats-officedocument.presentationml.notesSlide+xml"/>
  <Override PartName="/ppt/tags/tag40.xml" ContentType="application/vnd.openxmlformats-officedocument.presentationml.tags+xml"/>
  <Override PartName="/ppt/notesSlides/notesSlide34.xml" ContentType="application/vnd.openxmlformats-officedocument.presentationml.notesSlide+xml"/>
  <Override PartName="/ppt/tags/tag41.xml" ContentType="application/vnd.openxmlformats-officedocument.presentationml.tags+xml"/>
  <Override PartName="/ppt/notesSlides/notesSlide35.xml" ContentType="application/vnd.openxmlformats-officedocument.presentationml.notesSlide+xml"/>
  <Override PartName="/ppt/tags/tag42.xml" ContentType="application/vnd.openxmlformats-officedocument.presentationml.tags+xml"/>
  <Override PartName="/ppt/notesSlides/notesSlide36.xml" ContentType="application/vnd.openxmlformats-officedocument.presentationml.notesSlide+xml"/>
  <Override PartName="/ppt/tags/tag43.xml" ContentType="application/vnd.openxmlformats-officedocument.presentationml.tags+xml"/>
  <Override PartName="/ppt/notesSlides/notesSlide37.xml" ContentType="application/vnd.openxmlformats-officedocument.presentationml.notesSlide+xml"/>
  <Override PartName="/ppt/tags/tag44.xml" ContentType="application/vnd.openxmlformats-officedocument.presentationml.tags+xml"/>
  <Override PartName="/ppt/notesSlides/notesSlide38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39.xml" ContentType="application/vnd.openxmlformats-officedocument.presentationml.notesSlide+xml"/>
  <Override PartName="/ppt/tags/tag47.xml" ContentType="application/vnd.openxmlformats-officedocument.presentationml.tags+xml"/>
  <Override PartName="/ppt/notesSlides/notesSlide40.xml" ContentType="application/vnd.openxmlformats-officedocument.presentationml.notesSlide+xml"/>
  <Override PartName="/ppt/tags/tag48.xml" ContentType="application/vnd.openxmlformats-officedocument.presentationml.tags+xml"/>
  <Override PartName="/ppt/notesSlides/notesSlide41.xml" ContentType="application/vnd.openxmlformats-officedocument.presentationml.notesSlide+xml"/>
  <Override PartName="/ppt/tags/tag49.xml" ContentType="application/vnd.openxmlformats-officedocument.presentationml.tags+xml"/>
  <Override PartName="/ppt/notesSlides/notesSlide42.xml" ContentType="application/vnd.openxmlformats-officedocument.presentationml.notesSlide+xml"/>
  <Override PartName="/ppt/tags/tag50.xml" ContentType="application/vnd.openxmlformats-officedocument.presentationml.tags+xml"/>
  <Override PartName="/ppt/notesSlides/notesSlide43.xml" ContentType="application/vnd.openxmlformats-officedocument.presentationml.notesSlide+xml"/>
  <Override PartName="/ppt/tags/tag51.xml" ContentType="application/vnd.openxmlformats-officedocument.presentationml.tags+xml"/>
  <Override PartName="/ppt/notesSlides/notesSlide44.xml" ContentType="application/vnd.openxmlformats-officedocument.presentationml.notesSlide+xml"/>
  <Override PartName="/ppt/tags/tag52.xml" ContentType="application/vnd.openxmlformats-officedocument.presentationml.tags+xml"/>
  <Override PartName="/ppt/notesSlides/notesSlide45.xml" ContentType="application/vnd.openxmlformats-officedocument.presentationml.notesSlide+xml"/>
  <Override PartName="/ppt/tags/tag53.xml" ContentType="application/vnd.openxmlformats-officedocument.presentationml.tags+xml"/>
  <Override PartName="/ppt/notesSlides/notesSlide46.xml" ContentType="application/vnd.openxmlformats-officedocument.presentationml.notesSlide+xml"/>
  <Override PartName="/ppt/tags/tag54.xml" ContentType="application/vnd.openxmlformats-officedocument.presentationml.tags+xml"/>
  <Override PartName="/ppt/notesSlides/notesSlide47.xml" ContentType="application/vnd.openxmlformats-officedocument.presentationml.notesSlide+xml"/>
  <Override PartName="/ppt/tags/tag55.xml" ContentType="application/vnd.openxmlformats-officedocument.presentationml.tags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80" r:id="rId1"/>
  </p:sldMasterIdLst>
  <p:notesMasterIdLst>
    <p:notesMasterId r:id="rId54"/>
  </p:notesMasterIdLst>
  <p:handoutMasterIdLst>
    <p:handoutMasterId r:id="rId55"/>
  </p:handoutMasterIdLst>
  <p:sldIdLst>
    <p:sldId id="369" r:id="rId2"/>
    <p:sldId id="307" r:id="rId3"/>
    <p:sldId id="311" r:id="rId4"/>
    <p:sldId id="374" r:id="rId5"/>
    <p:sldId id="376" r:id="rId6"/>
    <p:sldId id="382" r:id="rId7"/>
    <p:sldId id="383" r:id="rId8"/>
    <p:sldId id="386" r:id="rId9"/>
    <p:sldId id="387" r:id="rId10"/>
    <p:sldId id="388" r:id="rId11"/>
    <p:sldId id="389" r:id="rId12"/>
    <p:sldId id="390" r:id="rId13"/>
    <p:sldId id="391" r:id="rId14"/>
    <p:sldId id="392" r:id="rId15"/>
    <p:sldId id="393" r:id="rId16"/>
    <p:sldId id="394" r:id="rId17"/>
    <p:sldId id="395" r:id="rId18"/>
    <p:sldId id="396" r:id="rId19"/>
    <p:sldId id="397" r:id="rId20"/>
    <p:sldId id="399" r:id="rId21"/>
    <p:sldId id="398" r:id="rId22"/>
    <p:sldId id="377" r:id="rId23"/>
    <p:sldId id="400" r:id="rId24"/>
    <p:sldId id="401" r:id="rId25"/>
    <p:sldId id="402" r:id="rId26"/>
    <p:sldId id="403" r:id="rId27"/>
    <p:sldId id="405" r:id="rId28"/>
    <p:sldId id="404" r:id="rId29"/>
    <p:sldId id="407" r:id="rId30"/>
    <p:sldId id="406" r:id="rId31"/>
    <p:sldId id="408" r:id="rId32"/>
    <p:sldId id="409" r:id="rId33"/>
    <p:sldId id="410" r:id="rId34"/>
    <p:sldId id="411" r:id="rId35"/>
    <p:sldId id="412" r:id="rId36"/>
    <p:sldId id="413" r:id="rId37"/>
    <p:sldId id="380" r:id="rId38"/>
    <p:sldId id="414" r:id="rId39"/>
    <p:sldId id="416" r:id="rId40"/>
    <p:sldId id="417" r:id="rId41"/>
    <p:sldId id="418" r:id="rId42"/>
    <p:sldId id="349" r:id="rId43"/>
    <p:sldId id="419" r:id="rId44"/>
    <p:sldId id="420" r:id="rId45"/>
    <p:sldId id="421" r:id="rId46"/>
    <p:sldId id="422" r:id="rId47"/>
    <p:sldId id="423" r:id="rId48"/>
    <p:sldId id="425" r:id="rId49"/>
    <p:sldId id="427" r:id="rId50"/>
    <p:sldId id="429" r:id="rId51"/>
    <p:sldId id="430" r:id="rId52"/>
    <p:sldId id="431" r:id="rId53"/>
  </p:sldIdLst>
  <p:sldSz cx="12198350" cy="6859588"/>
  <p:notesSz cx="7315200" cy="9601200"/>
  <p:custDataLst>
    <p:tags r:id="rId56"/>
  </p:custDataLst>
  <p:defaultTextStyle>
    <a:defPPr>
      <a:defRPr lang="de-DE"/>
    </a:defPPr>
    <a:lvl1pPr marL="0" algn="l" defTabSz="108895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479" algn="l" defTabSz="108895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959" algn="l" defTabSz="108895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3438" algn="l" defTabSz="108895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7918" algn="l" defTabSz="108895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2397" algn="l" defTabSz="108895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6877" algn="l" defTabSz="108895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1356" algn="l" defTabSz="108895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5836" algn="l" defTabSz="108895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0A250F7B-017C-4FE9-A998-1D42DABDA145}">
          <p14:sldIdLst>
            <p14:sldId id="369"/>
            <p14:sldId id="307"/>
            <p14:sldId id="311"/>
            <p14:sldId id="374"/>
            <p14:sldId id="376"/>
            <p14:sldId id="382"/>
            <p14:sldId id="383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9"/>
            <p14:sldId id="398"/>
            <p14:sldId id="377"/>
            <p14:sldId id="400"/>
            <p14:sldId id="401"/>
            <p14:sldId id="402"/>
            <p14:sldId id="403"/>
            <p14:sldId id="405"/>
            <p14:sldId id="404"/>
            <p14:sldId id="407"/>
            <p14:sldId id="406"/>
            <p14:sldId id="408"/>
            <p14:sldId id="409"/>
            <p14:sldId id="410"/>
            <p14:sldId id="411"/>
            <p14:sldId id="412"/>
            <p14:sldId id="413"/>
            <p14:sldId id="380"/>
            <p14:sldId id="414"/>
            <p14:sldId id="416"/>
            <p14:sldId id="417"/>
            <p14:sldId id="418"/>
            <p14:sldId id="349"/>
            <p14:sldId id="419"/>
            <p14:sldId id="420"/>
            <p14:sldId id="421"/>
            <p14:sldId id="422"/>
            <p14:sldId id="423"/>
            <p14:sldId id="425"/>
            <p14:sldId id="427"/>
            <p14:sldId id="429"/>
            <p14:sldId id="430"/>
            <p14:sldId id="4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027">
          <p15:clr>
            <a:srgbClr val="A4A3A4"/>
          </p15:clr>
        </p15:guide>
        <p15:guide id="2" orient="horz" pos="3974">
          <p15:clr>
            <a:srgbClr val="A4A3A4"/>
          </p15:clr>
        </p15:guide>
        <p15:guide id="3" orient="horz" pos="2455">
          <p15:clr>
            <a:srgbClr val="A4A3A4"/>
          </p15:clr>
        </p15:guide>
        <p15:guide id="4" orient="horz" pos="2545">
          <p15:clr>
            <a:srgbClr val="A4A3A4"/>
          </p15:clr>
        </p15:guide>
        <p15:guide id="5" orient="horz" pos="216">
          <p15:clr>
            <a:srgbClr val="A4A3A4"/>
          </p15:clr>
        </p15:guide>
        <p15:guide id="6" orient="horz" pos="4320">
          <p15:clr>
            <a:srgbClr val="A4A3A4"/>
          </p15:clr>
        </p15:guide>
        <p15:guide id="7" pos="304">
          <p15:clr>
            <a:srgbClr val="A4A3A4"/>
          </p15:clr>
        </p15:guide>
        <p15:guide id="8" pos="7335">
          <p15:clr>
            <a:srgbClr val="A4A3A4"/>
          </p15:clr>
        </p15:guide>
        <p15:guide id="9" pos="6064">
          <p15:clr>
            <a:srgbClr val="A4A3A4"/>
          </p15:clr>
        </p15:guide>
        <p15:guide id="10" pos="3774">
          <p15:clr>
            <a:srgbClr val="A4A3A4"/>
          </p15:clr>
        </p15:guide>
        <p15:guide id="11" pos="3864">
          <p15:clr>
            <a:srgbClr val="A4A3A4"/>
          </p15:clr>
        </p15:guide>
        <p15:guide id="12" pos="2589">
          <p15:clr>
            <a:srgbClr val="A4A3A4"/>
          </p15:clr>
        </p15:guide>
        <p15:guide id="13" pos="2680">
          <p15:clr>
            <a:srgbClr val="A4A3A4"/>
          </p15:clr>
        </p15:guide>
        <p15:guide id="14" pos="4962">
          <p15:clr>
            <a:srgbClr val="A4A3A4"/>
          </p15:clr>
        </p15:guide>
        <p15:guide id="15" pos="5052">
          <p15:clr>
            <a:srgbClr val="A4A3A4"/>
          </p15:clr>
        </p15:guide>
        <p15:guide id="16" pos="497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8EB2"/>
    <a:srgbClr val="000000"/>
    <a:srgbClr val="D5D2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0" autoAdjust="0"/>
    <p:restoredTop sz="95009" autoAdjust="0"/>
  </p:normalViewPr>
  <p:slideViewPr>
    <p:cSldViewPr snapToObjects="1">
      <p:cViewPr varScale="1">
        <p:scale>
          <a:sx n="106" d="100"/>
          <a:sy n="106" d="100"/>
        </p:scale>
        <p:origin x="120" y="78"/>
      </p:cViewPr>
      <p:guideLst>
        <p:guide orient="horz" pos="1027"/>
        <p:guide orient="horz" pos="3974"/>
        <p:guide orient="horz" pos="2455"/>
        <p:guide orient="horz" pos="2545"/>
        <p:guide orient="horz" pos="216"/>
        <p:guide orient="horz" pos="4320"/>
        <p:guide pos="304"/>
        <p:guide pos="7335"/>
        <p:guide pos="6064"/>
        <p:guide pos="3774"/>
        <p:guide pos="3864"/>
        <p:guide pos="2589"/>
        <p:guide pos="2680"/>
        <p:guide pos="4962"/>
        <p:guide pos="5052"/>
        <p:guide pos="497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83" d="100"/>
          <a:sy n="83" d="100"/>
        </p:scale>
        <p:origin x="3816" y="96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9DBF65-A67D-4BD9-9A2F-1756E774E558}" type="doc">
      <dgm:prSet loTypeId="urn:microsoft.com/office/officeart/2005/8/layout/process1" loCatId="process" qsTypeId="urn:microsoft.com/office/officeart/2005/8/quickstyle/simple5" qsCatId="simple" csTypeId="urn:microsoft.com/office/officeart/2005/8/colors/accent1_2" csCatId="accent1" phldr="1"/>
      <dgm:spPr/>
    </dgm:pt>
    <dgm:pt modelId="{2F7EDFDB-1A26-4258-91DA-40D6DC2180E7}">
      <dgm:prSet phldrT="[Text]"/>
      <dgm:spPr/>
      <dgm:t>
        <a:bodyPr/>
        <a:lstStyle/>
        <a:p>
          <a:r>
            <a:rPr lang="de-DE" dirty="0" err="1"/>
            <a:t>Local</a:t>
          </a:r>
          <a:r>
            <a:rPr lang="de-DE" dirty="0"/>
            <a:t> Space</a:t>
          </a:r>
        </a:p>
      </dgm:t>
    </dgm:pt>
    <dgm:pt modelId="{1BD9A7F2-B57E-4D85-B805-015E56346892}" type="parTrans" cxnId="{95B0258A-D526-4443-8109-96493FE860E0}">
      <dgm:prSet/>
      <dgm:spPr/>
      <dgm:t>
        <a:bodyPr/>
        <a:lstStyle/>
        <a:p>
          <a:endParaRPr lang="de-DE"/>
        </a:p>
      </dgm:t>
    </dgm:pt>
    <dgm:pt modelId="{412CD400-3474-4F08-BE3C-5933F0D9E25D}" type="sibTrans" cxnId="{95B0258A-D526-4443-8109-96493FE860E0}">
      <dgm:prSet/>
      <dgm:spPr/>
      <dgm:t>
        <a:bodyPr/>
        <a:lstStyle/>
        <a:p>
          <a:endParaRPr lang="de-DE"/>
        </a:p>
      </dgm:t>
    </dgm:pt>
    <dgm:pt modelId="{D61DB350-423D-4DB7-863F-E51EC7E14C19}">
      <dgm:prSet phldrT="[Text]"/>
      <dgm:spPr/>
      <dgm:t>
        <a:bodyPr/>
        <a:lstStyle/>
        <a:p>
          <a:r>
            <a:rPr lang="de-DE" dirty="0"/>
            <a:t>World Space</a:t>
          </a:r>
        </a:p>
      </dgm:t>
    </dgm:pt>
    <dgm:pt modelId="{D7F0E599-7678-40BD-86AD-4B86233905E4}" type="parTrans" cxnId="{9BDED26E-8BC2-4E53-90FD-193356B9E011}">
      <dgm:prSet/>
      <dgm:spPr/>
      <dgm:t>
        <a:bodyPr/>
        <a:lstStyle/>
        <a:p>
          <a:endParaRPr lang="de-DE"/>
        </a:p>
      </dgm:t>
    </dgm:pt>
    <dgm:pt modelId="{6FBA341E-847B-4952-8236-01C018664939}" type="sibTrans" cxnId="{9BDED26E-8BC2-4E53-90FD-193356B9E011}">
      <dgm:prSet/>
      <dgm:spPr/>
      <dgm:t>
        <a:bodyPr/>
        <a:lstStyle/>
        <a:p>
          <a:endParaRPr lang="de-DE"/>
        </a:p>
      </dgm:t>
    </dgm:pt>
    <dgm:pt modelId="{E3FEA14F-EB32-49AC-8D83-AD5F2B36077A}">
      <dgm:prSet phldrT="[Text]"/>
      <dgm:spPr/>
      <dgm:t>
        <a:bodyPr/>
        <a:lstStyle/>
        <a:p>
          <a:r>
            <a:rPr lang="de-DE" dirty="0"/>
            <a:t>Clip Space</a:t>
          </a:r>
        </a:p>
      </dgm:t>
    </dgm:pt>
    <dgm:pt modelId="{54A2FC1B-C40E-4AC7-8B78-D55591C15CF1}" type="parTrans" cxnId="{500CAA0F-533A-47EE-8641-6615280200A1}">
      <dgm:prSet/>
      <dgm:spPr/>
      <dgm:t>
        <a:bodyPr/>
        <a:lstStyle/>
        <a:p>
          <a:endParaRPr lang="de-DE"/>
        </a:p>
      </dgm:t>
    </dgm:pt>
    <dgm:pt modelId="{082CB356-9A5D-4734-BD27-8F7C69C93857}" type="sibTrans" cxnId="{500CAA0F-533A-47EE-8641-6615280200A1}">
      <dgm:prSet/>
      <dgm:spPr/>
      <dgm:t>
        <a:bodyPr/>
        <a:lstStyle/>
        <a:p>
          <a:endParaRPr lang="de-DE"/>
        </a:p>
      </dgm:t>
    </dgm:pt>
    <dgm:pt modelId="{10DECD20-CBB6-4C69-B07D-EFD0FB4B7F48}">
      <dgm:prSet phldrT="[Text]"/>
      <dgm:spPr/>
      <dgm:t>
        <a:bodyPr/>
        <a:lstStyle/>
        <a:p>
          <a:r>
            <a:rPr lang="de-DE" dirty="0"/>
            <a:t>View Space</a:t>
          </a:r>
        </a:p>
      </dgm:t>
    </dgm:pt>
    <dgm:pt modelId="{3F379B09-0355-4D72-8564-93BEAD5579A0}" type="parTrans" cxnId="{8A093720-7CFC-42F3-8CD5-95360718A987}">
      <dgm:prSet/>
      <dgm:spPr/>
      <dgm:t>
        <a:bodyPr/>
        <a:lstStyle/>
        <a:p>
          <a:endParaRPr lang="de-DE"/>
        </a:p>
      </dgm:t>
    </dgm:pt>
    <dgm:pt modelId="{4D338C92-14D3-454F-8B56-82204D5A9DD8}" type="sibTrans" cxnId="{8A093720-7CFC-42F3-8CD5-95360718A987}">
      <dgm:prSet/>
      <dgm:spPr/>
      <dgm:t>
        <a:bodyPr/>
        <a:lstStyle/>
        <a:p>
          <a:endParaRPr lang="de-DE"/>
        </a:p>
      </dgm:t>
    </dgm:pt>
    <dgm:pt modelId="{D1F0D1DD-5D40-4CCB-821D-AA5FBD60F9F2}">
      <dgm:prSet phldrT="[Text]"/>
      <dgm:spPr/>
      <dgm:t>
        <a:bodyPr/>
        <a:lstStyle/>
        <a:p>
          <a:r>
            <a:rPr lang="de-DE" dirty="0"/>
            <a:t>Screen Space (2D)</a:t>
          </a:r>
        </a:p>
      </dgm:t>
    </dgm:pt>
    <dgm:pt modelId="{BD2D5FA4-F0DD-48DC-B5DD-3893972188C2}" type="parTrans" cxnId="{526A8186-6C9F-43CE-A300-60DFD4DEF797}">
      <dgm:prSet/>
      <dgm:spPr/>
      <dgm:t>
        <a:bodyPr/>
        <a:lstStyle/>
        <a:p>
          <a:endParaRPr lang="de-DE"/>
        </a:p>
      </dgm:t>
    </dgm:pt>
    <dgm:pt modelId="{39D7337C-BB9A-4688-A6AE-A7111BC2CFFB}" type="sibTrans" cxnId="{526A8186-6C9F-43CE-A300-60DFD4DEF797}">
      <dgm:prSet/>
      <dgm:spPr/>
      <dgm:t>
        <a:bodyPr/>
        <a:lstStyle/>
        <a:p>
          <a:endParaRPr lang="de-DE"/>
        </a:p>
      </dgm:t>
    </dgm:pt>
    <dgm:pt modelId="{89B8E2E7-C1F6-454E-A195-3A5830D479F7}" type="pres">
      <dgm:prSet presAssocID="{AD9DBF65-A67D-4BD9-9A2F-1756E774E558}" presName="Name0" presStyleCnt="0">
        <dgm:presLayoutVars>
          <dgm:dir/>
          <dgm:resizeHandles val="exact"/>
        </dgm:presLayoutVars>
      </dgm:prSet>
      <dgm:spPr/>
    </dgm:pt>
    <dgm:pt modelId="{FFF6BCE1-2E0C-4C7A-8B09-44F9BC023029}" type="pres">
      <dgm:prSet presAssocID="{2F7EDFDB-1A26-4258-91DA-40D6DC2180E7}" presName="node" presStyleLbl="node1" presStyleIdx="0" presStyleCnt="5">
        <dgm:presLayoutVars>
          <dgm:bulletEnabled val="1"/>
        </dgm:presLayoutVars>
      </dgm:prSet>
      <dgm:spPr/>
    </dgm:pt>
    <dgm:pt modelId="{F8346657-191B-4E49-92A9-6474D9797196}" type="pres">
      <dgm:prSet presAssocID="{412CD400-3474-4F08-BE3C-5933F0D9E25D}" presName="sibTrans" presStyleLbl="sibTrans2D1" presStyleIdx="0" presStyleCnt="4"/>
      <dgm:spPr/>
    </dgm:pt>
    <dgm:pt modelId="{D2147FFB-B844-4953-9FF6-D8F3AB30FEEB}" type="pres">
      <dgm:prSet presAssocID="{412CD400-3474-4F08-BE3C-5933F0D9E25D}" presName="connectorText" presStyleLbl="sibTrans2D1" presStyleIdx="0" presStyleCnt="4"/>
      <dgm:spPr/>
    </dgm:pt>
    <dgm:pt modelId="{94F55490-1522-4612-BE4A-5463A3F73849}" type="pres">
      <dgm:prSet presAssocID="{D61DB350-423D-4DB7-863F-E51EC7E14C19}" presName="node" presStyleLbl="node1" presStyleIdx="1" presStyleCnt="5">
        <dgm:presLayoutVars>
          <dgm:bulletEnabled val="1"/>
        </dgm:presLayoutVars>
      </dgm:prSet>
      <dgm:spPr/>
    </dgm:pt>
    <dgm:pt modelId="{214DB4EB-3978-47A1-BDD4-0913C482BDEE}" type="pres">
      <dgm:prSet presAssocID="{6FBA341E-847B-4952-8236-01C018664939}" presName="sibTrans" presStyleLbl="sibTrans2D1" presStyleIdx="1" presStyleCnt="4"/>
      <dgm:spPr/>
    </dgm:pt>
    <dgm:pt modelId="{666DD244-1C21-46F2-8837-D008D0478A12}" type="pres">
      <dgm:prSet presAssocID="{6FBA341E-847B-4952-8236-01C018664939}" presName="connectorText" presStyleLbl="sibTrans2D1" presStyleIdx="1" presStyleCnt="4"/>
      <dgm:spPr/>
    </dgm:pt>
    <dgm:pt modelId="{04D2D4A9-FACF-49F1-B577-4CE3B2C84B6B}" type="pres">
      <dgm:prSet presAssocID="{10DECD20-CBB6-4C69-B07D-EFD0FB4B7F48}" presName="node" presStyleLbl="node1" presStyleIdx="2" presStyleCnt="5">
        <dgm:presLayoutVars>
          <dgm:bulletEnabled val="1"/>
        </dgm:presLayoutVars>
      </dgm:prSet>
      <dgm:spPr/>
    </dgm:pt>
    <dgm:pt modelId="{462095A9-A912-488E-8B5A-4A221E156C83}" type="pres">
      <dgm:prSet presAssocID="{4D338C92-14D3-454F-8B56-82204D5A9DD8}" presName="sibTrans" presStyleLbl="sibTrans2D1" presStyleIdx="2" presStyleCnt="4"/>
      <dgm:spPr/>
    </dgm:pt>
    <dgm:pt modelId="{4C51C6CF-2EC2-4FCC-BFE6-3410CC389C56}" type="pres">
      <dgm:prSet presAssocID="{4D338C92-14D3-454F-8B56-82204D5A9DD8}" presName="connectorText" presStyleLbl="sibTrans2D1" presStyleIdx="2" presStyleCnt="4"/>
      <dgm:spPr/>
    </dgm:pt>
    <dgm:pt modelId="{46C4CBBD-2D6E-43E0-8A63-B9D91CB554DF}" type="pres">
      <dgm:prSet presAssocID="{E3FEA14F-EB32-49AC-8D83-AD5F2B36077A}" presName="node" presStyleLbl="node1" presStyleIdx="3" presStyleCnt="5">
        <dgm:presLayoutVars>
          <dgm:bulletEnabled val="1"/>
        </dgm:presLayoutVars>
      </dgm:prSet>
      <dgm:spPr/>
    </dgm:pt>
    <dgm:pt modelId="{9F40CD0C-9625-44DB-A5B7-88CD8FE8A407}" type="pres">
      <dgm:prSet presAssocID="{082CB356-9A5D-4734-BD27-8F7C69C93857}" presName="sibTrans" presStyleLbl="sibTrans2D1" presStyleIdx="3" presStyleCnt="4"/>
      <dgm:spPr/>
    </dgm:pt>
    <dgm:pt modelId="{3E713A31-E628-4ADD-B9A2-E44978AE1527}" type="pres">
      <dgm:prSet presAssocID="{082CB356-9A5D-4734-BD27-8F7C69C93857}" presName="connectorText" presStyleLbl="sibTrans2D1" presStyleIdx="3" presStyleCnt="4"/>
      <dgm:spPr/>
    </dgm:pt>
    <dgm:pt modelId="{7E4BAABC-8866-4BC2-BF42-C607E8E9DE25}" type="pres">
      <dgm:prSet presAssocID="{D1F0D1DD-5D40-4CCB-821D-AA5FBD60F9F2}" presName="node" presStyleLbl="node1" presStyleIdx="4" presStyleCnt="5">
        <dgm:presLayoutVars>
          <dgm:bulletEnabled val="1"/>
        </dgm:presLayoutVars>
      </dgm:prSet>
      <dgm:spPr/>
    </dgm:pt>
  </dgm:ptLst>
  <dgm:cxnLst>
    <dgm:cxn modelId="{C83A1301-29DC-4CD6-989F-E15465118401}" type="presOf" srcId="{082CB356-9A5D-4734-BD27-8F7C69C93857}" destId="{9F40CD0C-9625-44DB-A5B7-88CD8FE8A407}" srcOrd="0" destOrd="0" presId="urn:microsoft.com/office/officeart/2005/8/layout/process1"/>
    <dgm:cxn modelId="{E6CD6B06-584A-49F4-B313-1DC722750AFE}" type="presOf" srcId="{AD9DBF65-A67D-4BD9-9A2F-1756E774E558}" destId="{89B8E2E7-C1F6-454E-A195-3A5830D479F7}" srcOrd="0" destOrd="0" presId="urn:microsoft.com/office/officeart/2005/8/layout/process1"/>
    <dgm:cxn modelId="{500CAA0F-533A-47EE-8641-6615280200A1}" srcId="{AD9DBF65-A67D-4BD9-9A2F-1756E774E558}" destId="{E3FEA14F-EB32-49AC-8D83-AD5F2B36077A}" srcOrd="3" destOrd="0" parTransId="{54A2FC1B-C40E-4AC7-8B78-D55591C15CF1}" sibTransId="{082CB356-9A5D-4734-BD27-8F7C69C93857}"/>
    <dgm:cxn modelId="{94582711-2E14-4BA4-9AE8-9E33622C3272}" type="presOf" srcId="{082CB356-9A5D-4734-BD27-8F7C69C93857}" destId="{3E713A31-E628-4ADD-B9A2-E44978AE1527}" srcOrd="1" destOrd="0" presId="urn:microsoft.com/office/officeart/2005/8/layout/process1"/>
    <dgm:cxn modelId="{087F9C1C-19DE-4288-B1CC-86C137DEFA3B}" type="presOf" srcId="{6FBA341E-847B-4952-8236-01C018664939}" destId="{214DB4EB-3978-47A1-BDD4-0913C482BDEE}" srcOrd="0" destOrd="0" presId="urn:microsoft.com/office/officeart/2005/8/layout/process1"/>
    <dgm:cxn modelId="{8A093720-7CFC-42F3-8CD5-95360718A987}" srcId="{AD9DBF65-A67D-4BD9-9A2F-1756E774E558}" destId="{10DECD20-CBB6-4C69-B07D-EFD0FB4B7F48}" srcOrd="2" destOrd="0" parTransId="{3F379B09-0355-4D72-8564-93BEAD5579A0}" sibTransId="{4D338C92-14D3-454F-8B56-82204D5A9DD8}"/>
    <dgm:cxn modelId="{2F30C323-48B7-4DF2-B7EF-0B6BD9FC6572}" type="presOf" srcId="{2F7EDFDB-1A26-4258-91DA-40D6DC2180E7}" destId="{FFF6BCE1-2E0C-4C7A-8B09-44F9BC023029}" srcOrd="0" destOrd="0" presId="urn:microsoft.com/office/officeart/2005/8/layout/process1"/>
    <dgm:cxn modelId="{5581C75D-E97E-4B43-B99D-8E49D222889D}" type="presOf" srcId="{4D338C92-14D3-454F-8B56-82204D5A9DD8}" destId="{4C51C6CF-2EC2-4FCC-BFE6-3410CC389C56}" srcOrd="1" destOrd="0" presId="urn:microsoft.com/office/officeart/2005/8/layout/process1"/>
    <dgm:cxn modelId="{9BDED26E-8BC2-4E53-90FD-193356B9E011}" srcId="{AD9DBF65-A67D-4BD9-9A2F-1756E774E558}" destId="{D61DB350-423D-4DB7-863F-E51EC7E14C19}" srcOrd="1" destOrd="0" parTransId="{D7F0E599-7678-40BD-86AD-4B86233905E4}" sibTransId="{6FBA341E-847B-4952-8236-01C018664939}"/>
    <dgm:cxn modelId="{526A8186-6C9F-43CE-A300-60DFD4DEF797}" srcId="{AD9DBF65-A67D-4BD9-9A2F-1756E774E558}" destId="{D1F0D1DD-5D40-4CCB-821D-AA5FBD60F9F2}" srcOrd="4" destOrd="0" parTransId="{BD2D5FA4-F0DD-48DC-B5DD-3893972188C2}" sibTransId="{39D7337C-BB9A-4688-A6AE-A7111BC2CFFB}"/>
    <dgm:cxn modelId="{95B0258A-D526-4443-8109-96493FE860E0}" srcId="{AD9DBF65-A67D-4BD9-9A2F-1756E774E558}" destId="{2F7EDFDB-1A26-4258-91DA-40D6DC2180E7}" srcOrd="0" destOrd="0" parTransId="{1BD9A7F2-B57E-4D85-B805-015E56346892}" sibTransId="{412CD400-3474-4F08-BE3C-5933F0D9E25D}"/>
    <dgm:cxn modelId="{9F473999-927E-45BF-A6AC-04F74EE3331F}" type="presOf" srcId="{412CD400-3474-4F08-BE3C-5933F0D9E25D}" destId="{D2147FFB-B844-4953-9FF6-D8F3AB30FEEB}" srcOrd="1" destOrd="0" presId="urn:microsoft.com/office/officeart/2005/8/layout/process1"/>
    <dgm:cxn modelId="{F572C099-F43B-47EA-9D44-28E511017E0B}" type="presOf" srcId="{D61DB350-423D-4DB7-863F-E51EC7E14C19}" destId="{94F55490-1522-4612-BE4A-5463A3F73849}" srcOrd="0" destOrd="0" presId="urn:microsoft.com/office/officeart/2005/8/layout/process1"/>
    <dgm:cxn modelId="{EE9191C2-D1BC-4B99-8179-D06B5F565954}" type="presOf" srcId="{4D338C92-14D3-454F-8B56-82204D5A9DD8}" destId="{462095A9-A912-488E-8B5A-4A221E156C83}" srcOrd="0" destOrd="0" presId="urn:microsoft.com/office/officeart/2005/8/layout/process1"/>
    <dgm:cxn modelId="{7887ECD1-ABD2-4665-9929-51C0F0ED1A6F}" type="presOf" srcId="{10DECD20-CBB6-4C69-B07D-EFD0FB4B7F48}" destId="{04D2D4A9-FACF-49F1-B577-4CE3B2C84B6B}" srcOrd="0" destOrd="0" presId="urn:microsoft.com/office/officeart/2005/8/layout/process1"/>
    <dgm:cxn modelId="{2F91F7DC-E454-46ED-A2EC-CAF223F76BC5}" type="presOf" srcId="{E3FEA14F-EB32-49AC-8D83-AD5F2B36077A}" destId="{46C4CBBD-2D6E-43E0-8A63-B9D91CB554DF}" srcOrd="0" destOrd="0" presId="urn:microsoft.com/office/officeart/2005/8/layout/process1"/>
    <dgm:cxn modelId="{44CB6AE4-2F45-4038-AC0E-66763F97C5A3}" type="presOf" srcId="{6FBA341E-847B-4952-8236-01C018664939}" destId="{666DD244-1C21-46F2-8837-D008D0478A12}" srcOrd="1" destOrd="0" presId="urn:microsoft.com/office/officeart/2005/8/layout/process1"/>
    <dgm:cxn modelId="{F3C8AFF1-37BE-4FDA-B49D-C150EB3C4C62}" type="presOf" srcId="{D1F0D1DD-5D40-4CCB-821D-AA5FBD60F9F2}" destId="{7E4BAABC-8866-4BC2-BF42-C607E8E9DE25}" srcOrd="0" destOrd="0" presId="urn:microsoft.com/office/officeart/2005/8/layout/process1"/>
    <dgm:cxn modelId="{08D59FFA-839E-4518-9EAE-F6B75ECD2576}" type="presOf" srcId="{412CD400-3474-4F08-BE3C-5933F0D9E25D}" destId="{F8346657-191B-4E49-92A9-6474D9797196}" srcOrd="0" destOrd="0" presId="urn:microsoft.com/office/officeart/2005/8/layout/process1"/>
    <dgm:cxn modelId="{4D4E71A5-8BFD-4273-9B6D-726A9993109F}" type="presParOf" srcId="{89B8E2E7-C1F6-454E-A195-3A5830D479F7}" destId="{FFF6BCE1-2E0C-4C7A-8B09-44F9BC023029}" srcOrd="0" destOrd="0" presId="urn:microsoft.com/office/officeart/2005/8/layout/process1"/>
    <dgm:cxn modelId="{2D70F409-A013-4C31-BE44-B6E300B6D6D3}" type="presParOf" srcId="{89B8E2E7-C1F6-454E-A195-3A5830D479F7}" destId="{F8346657-191B-4E49-92A9-6474D9797196}" srcOrd="1" destOrd="0" presId="urn:microsoft.com/office/officeart/2005/8/layout/process1"/>
    <dgm:cxn modelId="{A263D050-F6C2-4703-B49C-EA2D88CBD2E8}" type="presParOf" srcId="{F8346657-191B-4E49-92A9-6474D9797196}" destId="{D2147FFB-B844-4953-9FF6-D8F3AB30FEEB}" srcOrd="0" destOrd="0" presId="urn:microsoft.com/office/officeart/2005/8/layout/process1"/>
    <dgm:cxn modelId="{C0AEC69B-998E-4F4C-B371-F7F050DEEC4D}" type="presParOf" srcId="{89B8E2E7-C1F6-454E-A195-3A5830D479F7}" destId="{94F55490-1522-4612-BE4A-5463A3F73849}" srcOrd="2" destOrd="0" presId="urn:microsoft.com/office/officeart/2005/8/layout/process1"/>
    <dgm:cxn modelId="{76009D18-6071-444D-B265-EF8E48D07AE0}" type="presParOf" srcId="{89B8E2E7-C1F6-454E-A195-3A5830D479F7}" destId="{214DB4EB-3978-47A1-BDD4-0913C482BDEE}" srcOrd="3" destOrd="0" presId="urn:microsoft.com/office/officeart/2005/8/layout/process1"/>
    <dgm:cxn modelId="{F5433A8E-0E96-4EEB-B706-8493ED7B67F8}" type="presParOf" srcId="{214DB4EB-3978-47A1-BDD4-0913C482BDEE}" destId="{666DD244-1C21-46F2-8837-D008D0478A12}" srcOrd="0" destOrd="0" presId="urn:microsoft.com/office/officeart/2005/8/layout/process1"/>
    <dgm:cxn modelId="{12CCE551-0D2C-4C6D-9D63-44DC85BC34DC}" type="presParOf" srcId="{89B8E2E7-C1F6-454E-A195-3A5830D479F7}" destId="{04D2D4A9-FACF-49F1-B577-4CE3B2C84B6B}" srcOrd="4" destOrd="0" presId="urn:microsoft.com/office/officeart/2005/8/layout/process1"/>
    <dgm:cxn modelId="{04A866BE-B84F-477B-8D53-C5460754D66C}" type="presParOf" srcId="{89B8E2E7-C1F6-454E-A195-3A5830D479F7}" destId="{462095A9-A912-488E-8B5A-4A221E156C83}" srcOrd="5" destOrd="0" presId="urn:microsoft.com/office/officeart/2005/8/layout/process1"/>
    <dgm:cxn modelId="{32EA3FEE-7E7B-48A7-B648-F4DEB7F7D1A1}" type="presParOf" srcId="{462095A9-A912-488E-8B5A-4A221E156C83}" destId="{4C51C6CF-2EC2-4FCC-BFE6-3410CC389C56}" srcOrd="0" destOrd="0" presId="urn:microsoft.com/office/officeart/2005/8/layout/process1"/>
    <dgm:cxn modelId="{DDED3092-306A-407F-B3DA-AEBACA27E04A}" type="presParOf" srcId="{89B8E2E7-C1F6-454E-A195-3A5830D479F7}" destId="{46C4CBBD-2D6E-43E0-8A63-B9D91CB554DF}" srcOrd="6" destOrd="0" presId="urn:microsoft.com/office/officeart/2005/8/layout/process1"/>
    <dgm:cxn modelId="{49D8AC91-98CA-4949-81F2-F9404F19EC26}" type="presParOf" srcId="{89B8E2E7-C1F6-454E-A195-3A5830D479F7}" destId="{9F40CD0C-9625-44DB-A5B7-88CD8FE8A407}" srcOrd="7" destOrd="0" presId="urn:microsoft.com/office/officeart/2005/8/layout/process1"/>
    <dgm:cxn modelId="{F7672493-33B2-4542-8A20-AF0FA8BB4C84}" type="presParOf" srcId="{9F40CD0C-9625-44DB-A5B7-88CD8FE8A407}" destId="{3E713A31-E628-4ADD-B9A2-E44978AE1527}" srcOrd="0" destOrd="0" presId="urn:microsoft.com/office/officeart/2005/8/layout/process1"/>
    <dgm:cxn modelId="{275C0113-BD37-4340-A2E4-C14FB37043B5}" type="presParOf" srcId="{89B8E2E7-C1F6-454E-A195-3A5830D479F7}" destId="{7E4BAABC-8866-4BC2-BF42-C607E8E9DE25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B1CB40-BD69-4F73-87B4-BC92AA80A7DF}" type="doc">
      <dgm:prSet loTypeId="urn:microsoft.com/office/officeart/2005/8/layout/process1" loCatId="process" qsTypeId="urn:microsoft.com/office/officeart/2005/8/quickstyle/simple5" qsCatId="simple" csTypeId="urn:microsoft.com/office/officeart/2005/8/colors/accent1_2" csCatId="accent1" phldr="1"/>
      <dgm:spPr/>
    </dgm:pt>
    <dgm:pt modelId="{7C055D72-EB67-46B6-ADB7-C86BD3E4BD83}">
      <dgm:prSet phldrT="[Text]"/>
      <dgm:spPr/>
      <dgm:t>
        <a:bodyPr/>
        <a:lstStyle/>
        <a:p>
          <a:r>
            <a:rPr lang="de-DE" dirty="0"/>
            <a:t>[x, y, z, w]</a:t>
          </a:r>
        </a:p>
      </dgm:t>
    </dgm:pt>
    <dgm:pt modelId="{42109EDD-4D38-4336-B641-45C3BB849AF8}" type="parTrans" cxnId="{4200A3CC-2A44-4F17-B9CE-5906B347E8F5}">
      <dgm:prSet/>
      <dgm:spPr/>
      <dgm:t>
        <a:bodyPr/>
        <a:lstStyle/>
        <a:p>
          <a:endParaRPr lang="de-DE"/>
        </a:p>
      </dgm:t>
    </dgm:pt>
    <dgm:pt modelId="{194D2361-F1B2-4715-9AC5-8CFEA66ABF63}" type="sibTrans" cxnId="{4200A3CC-2A44-4F17-B9CE-5906B347E8F5}">
      <dgm:prSet/>
      <dgm:spPr/>
      <dgm:t>
        <a:bodyPr/>
        <a:lstStyle/>
        <a:p>
          <a:endParaRPr lang="de-DE"/>
        </a:p>
      </dgm:t>
    </dgm:pt>
    <dgm:pt modelId="{EC9761B7-2D29-4A62-8D93-72CE3EB00032}">
      <dgm:prSet phldrT="[Text]"/>
      <dgm:spPr/>
      <dgm:t>
        <a:bodyPr/>
        <a:lstStyle/>
        <a:p>
          <a:r>
            <a:rPr lang="de-DE" dirty="0"/>
            <a:t>[x/w, y/w, z/w, 1]</a:t>
          </a:r>
        </a:p>
      </dgm:t>
    </dgm:pt>
    <dgm:pt modelId="{05A7C32B-0013-40CA-9BDB-B35326E47A5B}" type="parTrans" cxnId="{4E621AB0-ED67-4CC5-BB15-3BCAFC838AC7}">
      <dgm:prSet/>
      <dgm:spPr/>
      <dgm:t>
        <a:bodyPr/>
        <a:lstStyle/>
        <a:p>
          <a:endParaRPr lang="de-DE"/>
        </a:p>
      </dgm:t>
    </dgm:pt>
    <dgm:pt modelId="{4D14811E-ED87-4A71-8A92-E8301766EC95}" type="sibTrans" cxnId="{4E621AB0-ED67-4CC5-BB15-3BCAFC838AC7}">
      <dgm:prSet/>
      <dgm:spPr/>
      <dgm:t>
        <a:bodyPr/>
        <a:lstStyle/>
        <a:p>
          <a:endParaRPr lang="de-DE"/>
        </a:p>
      </dgm:t>
    </dgm:pt>
    <dgm:pt modelId="{BBC5E696-3047-49D7-9836-FF7B3B89ADC7}" type="pres">
      <dgm:prSet presAssocID="{33B1CB40-BD69-4F73-87B4-BC92AA80A7DF}" presName="Name0" presStyleCnt="0">
        <dgm:presLayoutVars>
          <dgm:dir/>
          <dgm:resizeHandles val="exact"/>
        </dgm:presLayoutVars>
      </dgm:prSet>
      <dgm:spPr/>
    </dgm:pt>
    <dgm:pt modelId="{6DA0D899-1C66-43B6-9CEB-40276AA52C4B}" type="pres">
      <dgm:prSet presAssocID="{7C055D72-EB67-46B6-ADB7-C86BD3E4BD83}" presName="node" presStyleLbl="node1" presStyleIdx="0" presStyleCnt="2">
        <dgm:presLayoutVars>
          <dgm:bulletEnabled val="1"/>
        </dgm:presLayoutVars>
      </dgm:prSet>
      <dgm:spPr/>
    </dgm:pt>
    <dgm:pt modelId="{3163D7F8-40A0-410C-A2B3-CFE4A2FFFB66}" type="pres">
      <dgm:prSet presAssocID="{194D2361-F1B2-4715-9AC5-8CFEA66ABF63}" presName="sibTrans" presStyleLbl="sibTrans2D1" presStyleIdx="0" presStyleCnt="1"/>
      <dgm:spPr/>
    </dgm:pt>
    <dgm:pt modelId="{A8FB4801-BC0F-49D3-A2D0-253FF0390A91}" type="pres">
      <dgm:prSet presAssocID="{194D2361-F1B2-4715-9AC5-8CFEA66ABF63}" presName="connectorText" presStyleLbl="sibTrans2D1" presStyleIdx="0" presStyleCnt="1"/>
      <dgm:spPr/>
    </dgm:pt>
    <dgm:pt modelId="{EC3EE65E-AB92-4810-8077-5B61A3E5A26A}" type="pres">
      <dgm:prSet presAssocID="{EC9761B7-2D29-4A62-8D93-72CE3EB00032}" presName="node" presStyleLbl="node1" presStyleIdx="1" presStyleCnt="2">
        <dgm:presLayoutVars>
          <dgm:bulletEnabled val="1"/>
        </dgm:presLayoutVars>
      </dgm:prSet>
      <dgm:spPr/>
    </dgm:pt>
  </dgm:ptLst>
  <dgm:cxnLst>
    <dgm:cxn modelId="{A360AB1D-C268-49FB-86B8-923D5059DD1B}" type="presOf" srcId="{33B1CB40-BD69-4F73-87B4-BC92AA80A7DF}" destId="{BBC5E696-3047-49D7-9836-FF7B3B89ADC7}" srcOrd="0" destOrd="0" presId="urn:microsoft.com/office/officeart/2005/8/layout/process1"/>
    <dgm:cxn modelId="{F13A946E-4790-4751-A63D-D85895911713}" type="presOf" srcId="{194D2361-F1B2-4715-9AC5-8CFEA66ABF63}" destId="{A8FB4801-BC0F-49D3-A2D0-253FF0390A91}" srcOrd="1" destOrd="0" presId="urn:microsoft.com/office/officeart/2005/8/layout/process1"/>
    <dgm:cxn modelId="{4897887E-1E1C-439C-956A-4CCAF892F9AE}" type="presOf" srcId="{7C055D72-EB67-46B6-ADB7-C86BD3E4BD83}" destId="{6DA0D899-1C66-43B6-9CEB-40276AA52C4B}" srcOrd="0" destOrd="0" presId="urn:microsoft.com/office/officeart/2005/8/layout/process1"/>
    <dgm:cxn modelId="{4E621AB0-ED67-4CC5-BB15-3BCAFC838AC7}" srcId="{33B1CB40-BD69-4F73-87B4-BC92AA80A7DF}" destId="{EC9761B7-2D29-4A62-8D93-72CE3EB00032}" srcOrd="1" destOrd="0" parTransId="{05A7C32B-0013-40CA-9BDB-B35326E47A5B}" sibTransId="{4D14811E-ED87-4A71-8A92-E8301766EC95}"/>
    <dgm:cxn modelId="{EC77DEB6-A1FB-4F09-8B12-38948628E6A5}" type="presOf" srcId="{EC9761B7-2D29-4A62-8D93-72CE3EB00032}" destId="{EC3EE65E-AB92-4810-8077-5B61A3E5A26A}" srcOrd="0" destOrd="0" presId="urn:microsoft.com/office/officeart/2005/8/layout/process1"/>
    <dgm:cxn modelId="{4200A3CC-2A44-4F17-B9CE-5906B347E8F5}" srcId="{33B1CB40-BD69-4F73-87B4-BC92AA80A7DF}" destId="{7C055D72-EB67-46B6-ADB7-C86BD3E4BD83}" srcOrd="0" destOrd="0" parTransId="{42109EDD-4D38-4336-B641-45C3BB849AF8}" sibTransId="{194D2361-F1B2-4715-9AC5-8CFEA66ABF63}"/>
    <dgm:cxn modelId="{A01FC3CC-2B4D-419D-BD9D-ED0FB9D06649}" type="presOf" srcId="{194D2361-F1B2-4715-9AC5-8CFEA66ABF63}" destId="{3163D7F8-40A0-410C-A2B3-CFE4A2FFFB66}" srcOrd="0" destOrd="0" presId="urn:microsoft.com/office/officeart/2005/8/layout/process1"/>
    <dgm:cxn modelId="{6B7DDAD4-7D97-492A-8E9E-3765C2F674F4}" type="presParOf" srcId="{BBC5E696-3047-49D7-9836-FF7B3B89ADC7}" destId="{6DA0D899-1C66-43B6-9CEB-40276AA52C4B}" srcOrd="0" destOrd="0" presId="urn:microsoft.com/office/officeart/2005/8/layout/process1"/>
    <dgm:cxn modelId="{E80D4F7A-7EDB-47FB-8B0D-0CE78ED41B95}" type="presParOf" srcId="{BBC5E696-3047-49D7-9836-FF7B3B89ADC7}" destId="{3163D7F8-40A0-410C-A2B3-CFE4A2FFFB66}" srcOrd="1" destOrd="0" presId="urn:microsoft.com/office/officeart/2005/8/layout/process1"/>
    <dgm:cxn modelId="{EF5B0144-EBE0-4D65-A8A0-76E6EAD4A321}" type="presParOf" srcId="{3163D7F8-40A0-410C-A2B3-CFE4A2FFFB66}" destId="{A8FB4801-BC0F-49D3-A2D0-253FF0390A91}" srcOrd="0" destOrd="0" presId="urn:microsoft.com/office/officeart/2005/8/layout/process1"/>
    <dgm:cxn modelId="{04AE3389-83C1-474F-893B-14A0AE00A773}" type="presParOf" srcId="{BBC5E696-3047-49D7-9836-FF7B3B89ADC7}" destId="{EC3EE65E-AB92-4810-8077-5B61A3E5A26A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64198CF-6180-4067-9D84-B156FF2E53D6}" type="doc">
      <dgm:prSet loTypeId="urn:microsoft.com/office/officeart/2005/8/layout/process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9E05B959-74B5-43DC-8F49-71B3A4938D09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de-DE" dirty="0"/>
            <a:t>Input Assembler (IA)</a:t>
          </a:r>
        </a:p>
      </dgm:t>
    </dgm:pt>
    <dgm:pt modelId="{5F0F0F63-452B-4E9A-AF4C-6BC7E85B943E}" type="parTrans" cxnId="{2159E3C9-D971-4F79-BB60-828597BEA1CA}">
      <dgm:prSet/>
      <dgm:spPr/>
      <dgm:t>
        <a:bodyPr/>
        <a:lstStyle/>
        <a:p>
          <a:endParaRPr lang="de-DE"/>
        </a:p>
      </dgm:t>
    </dgm:pt>
    <dgm:pt modelId="{960D2A64-C106-4D8E-B15C-882A5BC7036E}" type="sibTrans" cxnId="{2159E3C9-D971-4F79-BB60-828597BEA1CA}">
      <dgm:prSet/>
      <dgm:spPr/>
      <dgm:t>
        <a:bodyPr/>
        <a:lstStyle/>
        <a:p>
          <a:endParaRPr lang="de-DE"/>
        </a:p>
      </dgm:t>
    </dgm:pt>
    <dgm:pt modelId="{DF71DBDB-53F7-47D4-80BC-CD9E690D272D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de-DE" dirty="0" err="1"/>
            <a:t>Geometry</a:t>
          </a:r>
          <a:r>
            <a:rPr lang="de-DE" dirty="0"/>
            <a:t> </a:t>
          </a:r>
          <a:r>
            <a:rPr lang="de-DE" dirty="0" err="1"/>
            <a:t>Shader</a:t>
          </a:r>
          <a:r>
            <a:rPr lang="de-DE" dirty="0"/>
            <a:t> (GS)</a:t>
          </a:r>
        </a:p>
      </dgm:t>
    </dgm:pt>
    <dgm:pt modelId="{F1FFCF0B-9037-474C-949A-5A086EF19475}" type="parTrans" cxnId="{CE318D3D-4BDA-4995-968D-E2AA5989E8C7}">
      <dgm:prSet/>
      <dgm:spPr/>
      <dgm:t>
        <a:bodyPr/>
        <a:lstStyle/>
        <a:p>
          <a:endParaRPr lang="de-DE"/>
        </a:p>
      </dgm:t>
    </dgm:pt>
    <dgm:pt modelId="{7EFDEFAC-CF0B-4ECC-B7A2-38401BFED8EE}" type="sibTrans" cxnId="{CE318D3D-4BDA-4995-968D-E2AA5989E8C7}">
      <dgm:prSet/>
      <dgm:spPr/>
      <dgm:t>
        <a:bodyPr/>
        <a:lstStyle/>
        <a:p>
          <a:endParaRPr lang="de-DE"/>
        </a:p>
      </dgm:t>
    </dgm:pt>
    <dgm:pt modelId="{B57E38E7-1A3A-4690-8FCF-83E78B282F18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de-DE" dirty="0"/>
            <a:t>Output Merger (OM)</a:t>
          </a:r>
        </a:p>
      </dgm:t>
    </dgm:pt>
    <dgm:pt modelId="{D151C360-0B5A-441F-BDA8-FDE88C8B9ACE}" type="parTrans" cxnId="{D467DCC2-28F3-4319-9108-2B79DAEE5DF3}">
      <dgm:prSet/>
      <dgm:spPr/>
      <dgm:t>
        <a:bodyPr/>
        <a:lstStyle/>
        <a:p>
          <a:endParaRPr lang="de-DE"/>
        </a:p>
      </dgm:t>
    </dgm:pt>
    <dgm:pt modelId="{B2AE4BE0-854D-47CA-8F74-46DFB07854A4}" type="sibTrans" cxnId="{D467DCC2-28F3-4319-9108-2B79DAEE5DF3}">
      <dgm:prSet/>
      <dgm:spPr/>
      <dgm:t>
        <a:bodyPr/>
        <a:lstStyle/>
        <a:p>
          <a:endParaRPr lang="de-DE"/>
        </a:p>
      </dgm:t>
    </dgm:pt>
    <dgm:pt modelId="{B67B9DAD-323A-4BC6-AD4F-7E309CD9FA88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de-DE" dirty="0"/>
            <a:t>Vertex </a:t>
          </a:r>
          <a:r>
            <a:rPr lang="de-DE" dirty="0" err="1"/>
            <a:t>Shader</a:t>
          </a:r>
          <a:r>
            <a:rPr lang="de-DE" dirty="0"/>
            <a:t> (VS)</a:t>
          </a:r>
        </a:p>
      </dgm:t>
    </dgm:pt>
    <dgm:pt modelId="{64F0D487-E59D-4408-A134-25F22AA80D10}" type="parTrans" cxnId="{8F8EB470-8E9E-4487-A28A-F961EEDF7741}">
      <dgm:prSet/>
      <dgm:spPr/>
      <dgm:t>
        <a:bodyPr/>
        <a:lstStyle/>
        <a:p>
          <a:endParaRPr lang="de-DE"/>
        </a:p>
      </dgm:t>
    </dgm:pt>
    <dgm:pt modelId="{5F55098F-5051-4271-9FF8-5C23486C519E}" type="sibTrans" cxnId="{8F8EB470-8E9E-4487-A28A-F961EEDF7741}">
      <dgm:prSet/>
      <dgm:spPr/>
      <dgm:t>
        <a:bodyPr/>
        <a:lstStyle/>
        <a:p>
          <a:endParaRPr lang="de-DE"/>
        </a:p>
      </dgm:t>
    </dgm:pt>
    <dgm:pt modelId="{AB4E8F30-0D82-44BD-957D-B67F7ED9DDAB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de-DE" dirty="0"/>
            <a:t>Hull </a:t>
          </a:r>
          <a:r>
            <a:rPr lang="de-DE" dirty="0" err="1"/>
            <a:t>Shader</a:t>
          </a:r>
          <a:r>
            <a:rPr lang="de-DE" dirty="0"/>
            <a:t> (HS)</a:t>
          </a:r>
        </a:p>
      </dgm:t>
    </dgm:pt>
    <dgm:pt modelId="{725BA485-B67D-49EA-B82D-032FB8D5205D}" type="parTrans" cxnId="{670E2FEE-AC4A-4708-8347-83B72BB4DF02}">
      <dgm:prSet/>
      <dgm:spPr/>
      <dgm:t>
        <a:bodyPr/>
        <a:lstStyle/>
        <a:p>
          <a:endParaRPr lang="de-DE"/>
        </a:p>
      </dgm:t>
    </dgm:pt>
    <dgm:pt modelId="{9EDAFE8B-D2A7-4E22-AE56-B80328ACB817}" type="sibTrans" cxnId="{670E2FEE-AC4A-4708-8347-83B72BB4DF02}">
      <dgm:prSet/>
      <dgm:spPr/>
      <dgm:t>
        <a:bodyPr/>
        <a:lstStyle/>
        <a:p>
          <a:endParaRPr lang="de-DE"/>
        </a:p>
      </dgm:t>
    </dgm:pt>
    <dgm:pt modelId="{816301C0-3FE4-40C4-ADB1-3370044AB86D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de-DE" dirty="0" err="1"/>
            <a:t>Tesselator</a:t>
          </a:r>
          <a:r>
            <a:rPr lang="de-DE" dirty="0"/>
            <a:t> (TS)</a:t>
          </a:r>
        </a:p>
      </dgm:t>
    </dgm:pt>
    <dgm:pt modelId="{813EEF6C-F7C6-4E5C-B77F-EAD8E01A67DA}" type="parTrans" cxnId="{12C50BFF-375E-40CF-B7C7-082AA9EE21E2}">
      <dgm:prSet/>
      <dgm:spPr/>
      <dgm:t>
        <a:bodyPr/>
        <a:lstStyle/>
        <a:p>
          <a:endParaRPr lang="de-DE"/>
        </a:p>
      </dgm:t>
    </dgm:pt>
    <dgm:pt modelId="{1F552741-FAAB-4804-9159-3388EF9021EF}" type="sibTrans" cxnId="{12C50BFF-375E-40CF-B7C7-082AA9EE21E2}">
      <dgm:prSet/>
      <dgm:spPr/>
      <dgm:t>
        <a:bodyPr/>
        <a:lstStyle/>
        <a:p>
          <a:endParaRPr lang="de-DE"/>
        </a:p>
      </dgm:t>
    </dgm:pt>
    <dgm:pt modelId="{BE26FF34-8FB1-45B3-BAB9-8C6861D2C4C0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de-DE" dirty="0"/>
            <a:t>Domain </a:t>
          </a:r>
          <a:r>
            <a:rPr lang="de-DE" dirty="0" err="1"/>
            <a:t>Shader</a:t>
          </a:r>
          <a:r>
            <a:rPr lang="de-DE" dirty="0"/>
            <a:t> (DS)</a:t>
          </a:r>
        </a:p>
      </dgm:t>
    </dgm:pt>
    <dgm:pt modelId="{8791BD34-C96A-493C-A421-D5E27B98CA91}" type="parTrans" cxnId="{82997AC8-2E81-4DBB-9421-ECD8444543EE}">
      <dgm:prSet/>
      <dgm:spPr/>
      <dgm:t>
        <a:bodyPr/>
        <a:lstStyle/>
        <a:p>
          <a:endParaRPr lang="de-DE"/>
        </a:p>
      </dgm:t>
    </dgm:pt>
    <dgm:pt modelId="{48014FD6-08B2-4649-9F9B-15B4CC0B2E9D}" type="sibTrans" cxnId="{82997AC8-2E81-4DBB-9421-ECD8444543EE}">
      <dgm:prSet/>
      <dgm:spPr/>
      <dgm:t>
        <a:bodyPr/>
        <a:lstStyle/>
        <a:p>
          <a:endParaRPr lang="de-DE"/>
        </a:p>
      </dgm:t>
    </dgm:pt>
    <dgm:pt modelId="{26194EE7-186E-414A-8C56-B1FD9DF2FD5E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de-DE" dirty="0" err="1"/>
            <a:t>Rasterizer</a:t>
          </a:r>
          <a:r>
            <a:rPr lang="de-DE" dirty="0"/>
            <a:t> (RS)</a:t>
          </a:r>
        </a:p>
      </dgm:t>
    </dgm:pt>
    <dgm:pt modelId="{BC0BEC22-804C-43C7-9CB8-BC462D3A5DC2}" type="parTrans" cxnId="{948D10B8-BA22-463D-99B6-6D4B35604782}">
      <dgm:prSet/>
      <dgm:spPr/>
      <dgm:t>
        <a:bodyPr/>
        <a:lstStyle/>
        <a:p>
          <a:endParaRPr lang="de-DE"/>
        </a:p>
      </dgm:t>
    </dgm:pt>
    <dgm:pt modelId="{E189F173-254F-4087-A92B-090FCCCA52BE}" type="sibTrans" cxnId="{948D10B8-BA22-463D-99B6-6D4B35604782}">
      <dgm:prSet/>
      <dgm:spPr/>
      <dgm:t>
        <a:bodyPr/>
        <a:lstStyle/>
        <a:p>
          <a:endParaRPr lang="de-DE"/>
        </a:p>
      </dgm:t>
    </dgm:pt>
    <dgm:pt modelId="{8970084F-7781-4405-9BD0-19F5EF5A1231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de-DE" dirty="0"/>
            <a:t>Pixel </a:t>
          </a:r>
          <a:r>
            <a:rPr lang="de-DE" dirty="0" err="1"/>
            <a:t>Shader</a:t>
          </a:r>
          <a:r>
            <a:rPr lang="de-DE" dirty="0"/>
            <a:t> (PS)</a:t>
          </a:r>
        </a:p>
      </dgm:t>
    </dgm:pt>
    <dgm:pt modelId="{93B9AF17-EC00-4E03-A154-0C63AB640CCF}" type="parTrans" cxnId="{3820B4D3-3A2F-4F31-95D4-F30C51135977}">
      <dgm:prSet/>
      <dgm:spPr/>
      <dgm:t>
        <a:bodyPr/>
        <a:lstStyle/>
        <a:p>
          <a:endParaRPr lang="de-DE"/>
        </a:p>
      </dgm:t>
    </dgm:pt>
    <dgm:pt modelId="{D251941C-FC6E-400D-8B08-2CB88880F6E9}" type="sibTrans" cxnId="{3820B4D3-3A2F-4F31-95D4-F30C51135977}">
      <dgm:prSet/>
      <dgm:spPr/>
      <dgm:t>
        <a:bodyPr/>
        <a:lstStyle/>
        <a:p>
          <a:endParaRPr lang="de-DE"/>
        </a:p>
      </dgm:t>
    </dgm:pt>
    <dgm:pt modelId="{AE0039C1-CB22-4E98-AE25-AC225A229AB5}" type="pres">
      <dgm:prSet presAssocID="{F64198CF-6180-4067-9D84-B156FF2E53D6}" presName="Name0" presStyleCnt="0">
        <dgm:presLayoutVars>
          <dgm:dir/>
          <dgm:resizeHandles val="exact"/>
        </dgm:presLayoutVars>
      </dgm:prSet>
      <dgm:spPr/>
    </dgm:pt>
    <dgm:pt modelId="{C9B8319C-2F85-4B42-967E-659921E03437}" type="pres">
      <dgm:prSet presAssocID="{9E05B959-74B5-43DC-8F49-71B3A4938D09}" presName="node" presStyleLbl="node1" presStyleIdx="0" presStyleCnt="9">
        <dgm:presLayoutVars>
          <dgm:bulletEnabled val="1"/>
        </dgm:presLayoutVars>
      </dgm:prSet>
      <dgm:spPr/>
    </dgm:pt>
    <dgm:pt modelId="{FFA6C211-4904-4DB5-A450-F68102B45D01}" type="pres">
      <dgm:prSet presAssocID="{960D2A64-C106-4D8E-B15C-882A5BC7036E}" presName="sibTrans" presStyleLbl="sibTrans2D1" presStyleIdx="0" presStyleCnt="8"/>
      <dgm:spPr/>
    </dgm:pt>
    <dgm:pt modelId="{D4EE079C-9866-4D20-BCA9-E708F0C7F5C1}" type="pres">
      <dgm:prSet presAssocID="{960D2A64-C106-4D8E-B15C-882A5BC7036E}" presName="connectorText" presStyleLbl="sibTrans2D1" presStyleIdx="0" presStyleCnt="8"/>
      <dgm:spPr/>
    </dgm:pt>
    <dgm:pt modelId="{9F5B8587-98E1-4160-9FDC-46932391FBBB}" type="pres">
      <dgm:prSet presAssocID="{B67B9DAD-323A-4BC6-AD4F-7E309CD9FA88}" presName="node" presStyleLbl="node1" presStyleIdx="1" presStyleCnt="9">
        <dgm:presLayoutVars>
          <dgm:bulletEnabled val="1"/>
        </dgm:presLayoutVars>
      </dgm:prSet>
      <dgm:spPr/>
    </dgm:pt>
    <dgm:pt modelId="{99B0276C-44CC-492B-8849-53A429A26ED1}" type="pres">
      <dgm:prSet presAssocID="{5F55098F-5051-4271-9FF8-5C23486C519E}" presName="sibTrans" presStyleLbl="sibTrans2D1" presStyleIdx="1" presStyleCnt="8"/>
      <dgm:spPr/>
    </dgm:pt>
    <dgm:pt modelId="{FAC50D18-418E-4B4E-BE85-007231EC22B2}" type="pres">
      <dgm:prSet presAssocID="{5F55098F-5051-4271-9FF8-5C23486C519E}" presName="connectorText" presStyleLbl="sibTrans2D1" presStyleIdx="1" presStyleCnt="8"/>
      <dgm:spPr/>
    </dgm:pt>
    <dgm:pt modelId="{ECDB180F-D1D0-48B2-AAA5-3932FB7212E3}" type="pres">
      <dgm:prSet presAssocID="{AB4E8F30-0D82-44BD-957D-B67F7ED9DDAB}" presName="node" presStyleLbl="node1" presStyleIdx="2" presStyleCnt="9">
        <dgm:presLayoutVars>
          <dgm:bulletEnabled val="1"/>
        </dgm:presLayoutVars>
      </dgm:prSet>
      <dgm:spPr/>
    </dgm:pt>
    <dgm:pt modelId="{4CB83C0E-7253-4537-8BA0-C978F77EEDA6}" type="pres">
      <dgm:prSet presAssocID="{9EDAFE8B-D2A7-4E22-AE56-B80328ACB817}" presName="sibTrans" presStyleLbl="sibTrans2D1" presStyleIdx="2" presStyleCnt="8"/>
      <dgm:spPr/>
    </dgm:pt>
    <dgm:pt modelId="{DC7AB612-E627-4B6F-A1A9-38985827AAF9}" type="pres">
      <dgm:prSet presAssocID="{9EDAFE8B-D2A7-4E22-AE56-B80328ACB817}" presName="connectorText" presStyleLbl="sibTrans2D1" presStyleIdx="2" presStyleCnt="8"/>
      <dgm:spPr/>
    </dgm:pt>
    <dgm:pt modelId="{5BD442BD-174B-406A-814F-0F57A927FA5A}" type="pres">
      <dgm:prSet presAssocID="{816301C0-3FE4-40C4-ADB1-3370044AB86D}" presName="node" presStyleLbl="node1" presStyleIdx="3" presStyleCnt="9">
        <dgm:presLayoutVars>
          <dgm:bulletEnabled val="1"/>
        </dgm:presLayoutVars>
      </dgm:prSet>
      <dgm:spPr/>
    </dgm:pt>
    <dgm:pt modelId="{90CEF526-4903-42BD-B00C-F01C1C760874}" type="pres">
      <dgm:prSet presAssocID="{1F552741-FAAB-4804-9159-3388EF9021EF}" presName="sibTrans" presStyleLbl="sibTrans2D1" presStyleIdx="3" presStyleCnt="8"/>
      <dgm:spPr/>
    </dgm:pt>
    <dgm:pt modelId="{B34D2120-FD30-43AC-89B1-3DB978B96CDF}" type="pres">
      <dgm:prSet presAssocID="{1F552741-FAAB-4804-9159-3388EF9021EF}" presName="connectorText" presStyleLbl="sibTrans2D1" presStyleIdx="3" presStyleCnt="8"/>
      <dgm:spPr/>
    </dgm:pt>
    <dgm:pt modelId="{9CBFCAD7-E417-4985-9907-D2DCFBC92485}" type="pres">
      <dgm:prSet presAssocID="{BE26FF34-8FB1-45B3-BAB9-8C6861D2C4C0}" presName="node" presStyleLbl="node1" presStyleIdx="4" presStyleCnt="9">
        <dgm:presLayoutVars>
          <dgm:bulletEnabled val="1"/>
        </dgm:presLayoutVars>
      </dgm:prSet>
      <dgm:spPr/>
    </dgm:pt>
    <dgm:pt modelId="{BD7758F1-859D-4DAF-9E80-FED44AF4DE9D}" type="pres">
      <dgm:prSet presAssocID="{48014FD6-08B2-4649-9F9B-15B4CC0B2E9D}" presName="sibTrans" presStyleLbl="sibTrans2D1" presStyleIdx="4" presStyleCnt="8"/>
      <dgm:spPr/>
    </dgm:pt>
    <dgm:pt modelId="{5607CEB1-3345-4A10-9FCB-C65D9917160D}" type="pres">
      <dgm:prSet presAssocID="{48014FD6-08B2-4649-9F9B-15B4CC0B2E9D}" presName="connectorText" presStyleLbl="sibTrans2D1" presStyleIdx="4" presStyleCnt="8"/>
      <dgm:spPr/>
    </dgm:pt>
    <dgm:pt modelId="{3A544C77-ADA7-46C1-9CA7-F23B8E75E954}" type="pres">
      <dgm:prSet presAssocID="{DF71DBDB-53F7-47D4-80BC-CD9E690D272D}" presName="node" presStyleLbl="node1" presStyleIdx="5" presStyleCnt="9">
        <dgm:presLayoutVars>
          <dgm:bulletEnabled val="1"/>
        </dgm:presLayoutVars>
      </dgm:prSet>
      <dgm:spPr/>
    </dgm:pt>
    <dgm:pt modelId="{DD4C1FD1-137D-4518-A2B8-B09F96DFB5C1}" type="pres">
      <dgm:prSet presAssocID="{7EFDEFAC-CF0B-4ECC-B7A2-38401BFED8EE}" presName="sibTrans" presStyleLbl="sibTrans2D1" presStyleIdx="5" presStyleCnt="8"/>
      <dgm:spPr/>
    </dgm:pt>
    <dgm:pt modelId="{941B0FAF-AF3C-4F08-8D10-0B40093FE592}" type="pres">
      <dgm:prSet presAssocID="{7EFDEFAC-CF0B-4ECC-B7A2-38401BFED8EE}" presName="connectorText" presStyleLbl="sibTrans2D1" presStyleIdx="5" presStyleCnt="8"/>
      <dgm:spPr/>
    </dgm:pt>
    <dgm:pt modelId="{8C7A12B5-E95A-4D8D-8984-75877337EB34}" type="pres">
      <dgm:prSet presAssocID="{26194EE7-186E-414A-8C56-B1FD9DF2FD5E}" presName="node" presStyleLbl="node1" presStyleIdx="6" presStyleCnt="9">
        <dgm:presLayoutVars>
          <dgm:bulletEnabled val="1"/>
        </dgm:presLayoutVars>
      </dgm:prSet>
      <dgm:spPr/>
    </dgm:pt>
    <dgm:pt modelId="{806965B2-60F0-43B9-9575-B1B0390C6FED}" type="pres">
      <dgm:prSet presAssocID="{E189F173-254F-4087-A92B-090FCCCA52BE}" presName="sibTrans" presStyleLbl="sibTrans2D1" presStyleIdx="6" presStyleCnt="8"/>
      <dgm:spPr/>
    </dgm:pt>
    <dgm:pt modelId="{88BD1B32-9DA4-4DEF-AF90-8A9864754D5F}" type="pres">
      <dgm:prSet presAssocID="{E189F173-254F-4087-A92B-090FCCCA52BE}" presName="connectorText" presStyleLbl="sibTrans2D1" presStyleIdx="6" presStyleCnt="8"/>
      <dgm:spPr/>
    </dgm:pt>
    <dgm:pt modelId="{22E143F4-595E-46AD-9890-E2A10CAEE364}" type="pres">
      <dgm:prSet presAssocID="{8970084F-7781-4405-9BD0-19F5EF5A1231}" presName="node" presStyleLbl="node1" presStyleIdx="7" presStyleCnt="9">
        <dgm:presLayoutVars>
          <dgm:bulletEnabled val="1"/>
        </dgm:presLayoutVars>
      </dgm:prSet>
      <dgm:spPr/>
    </dgm:pt>
    <dgm:pt modelId="{D14C8930-170E-43D3-9952-60948DB26A0F}" type="pres">
      <dgm:prSet presAssocID="{D251941C-FC6E-400D-8B08-2CB88880F6E9}" presName="sibTrans" presStyleLbl="sibTrans2D1" presStyleIdx="7" presStyleCnt="8"/>
      <dgm:spPr/>
    </dgm:pt>
    <dgm:pt modelId="{18A0390D-25EC-4C3D-A127-F329CDFE483F}" type="pres">
      <dgm:prSet presAssocID="{D251941C-FC6E-400D-8B08-2CB88880F6E9}" presName="connectorText" presStyleLbl="sibTrans2D1" presStyleIdx="7" presStyleCnt="8"/>
      <dgm:spPr/>
    </dgm:pt>
    <dgm:pt modelId="{9B1CF6E5-DDA5-4E2C-AAAE-A08BAA24A25B}" type="pres">
      <dgm:prSet presAssocID="{B57E38E7-1A3A-4690-8FCF-83E78B282F18}" presName="node" presStyleLbl="node1" presStyleIdx="8" presStyleCnt="9">
        <dgm:presLayoutVars>
          <dgm:bulletEnabled val="1"/>
        </dgm:presLayoutVars>
      </dgm:prSet>
      <dgm:spPr/>
    </dgm:pt>
  </dgm:ptLst>
  <dgm:cxnLst>
    <dgm:cxn modelId="{12F5E40F-71A2-4921-A754-8CA44B6B5B55}" type="presOf" srcId="{48014FD6-08B2-4649-9F9B-15B4CC0B2E9D}" destId="{5607CEB1-3345-4A10-9FCB-C65D9917160D}" srcOrd="1" destOrd="0" presId="urn:microsoft.com/office/officeart/2005/8/layout/process1"/>
    <dgm:cxn modelId="{15142014-16AB-4359-83C3-42331C80115B}" type="presOf" srcId="{9EDAFE8B-D2A7-4E22-AE56-B80328ACB817}" destId="{DC7AB612-E627-4B6F-A1A9-38985827AAF9}" srcOrd="1" destOrd="0" presId="urn:microsoft.com/office/officeart/2005/8/layout/process1"/>
    <dgm:cxn modelId="{05DEF416-2840-4903-AF32-31825B3FD514}" type="presOf" srcId="{1F552741-FAAB-4804-9159-3388EF9021EF}" destId="{B34D2120-FD30-43AC-89B1-3DB978B96CDF}" srcOrd="1" destOrd="0" presId="urn:microsoft.com/office/officeart/2005/8/layout/process1"/>
    <dgm:cxn modelId="{DE19591C-82AD-47DF-962D-EC944C56D9A4}" type="presOf" srcId="{BE26FF34-8FB1-45B3-BAB9-8C6861D2C4C0}" destId="{9CBFCAD7-E417-4985-9907-D2DCFBC92485}" srcOrd="0" destOrd="0" presId="urn:microsoft.com/office/officeart/2005/8/layout/process1"/>
    <dgm:cxn modelId="{6950FA1F-79E2-41AC-99EB-C67B3082DBAB}" type="presOf" srcId="{960D2A64-C106-4D8E-B15C-882A5BC7036E}" destId="{FFA6C211-4904-4DB5-A450-F68102B45D01}" srcOrd="0" destOrd="0" presId="urn:microsoft.com/office/officeart/2005/8/layout/process1"/>
    <dgm:cxn modelId="{6250E539-6C40-497A-B930-77B45019E0E0}" type="presOf" srcId="{D251941C-FC6E-400D-8B08-2CB88880F6E9}" destId="{18A0390D-25EC-4C3D-A127-F329CDFE483F}" srcOrd="1" destOrd="0" presId="urn:microsoft.com/office/officeart/2005/8/layout/process1"/>
    <dgm:cxn modelId="{CE318D3D-4BDA-4995-968D-E2AA5989E8C7}" srcId="{F64198CF-6180-4067-9D84-B156FF2E53D6}" destId="{DF71DBDB-53F7-47D4-80BC-CD9E690D272D}" srcOrd="5" destOrd="0" parTransId="{F1FFCF0B-9037-474C-949A-5A086EF19475}" sibTransId="{7EFDEFAC-CF0B-4ECC-B7A2-38401BFED8EE}"/>
    <dgm:cxn modelId="{CEECE663-F3D6-43B1-B5C5-51BEA53F9C6A}" type="presOf" srcId="{B67B9DAD-323A-4BC6-AD4F-7E309CD9FA88}" destId="{9F5B8587-98E1-4160-9FDC-46932391FBBB}" srcOrd="0" destOrd="0" presId="urn:microsoft.com/office/officeart/2005/8/layout/process1"/>
    <dgm:cxn modelId="{AD75A165-D25F-4BED-8DCE-BAC96F409AC7}" type="presOf" srcId="{F64198CF-6180-4067-9D84-B156FF2E53D6}" destId="{AE0039C1-CB22-4E98-AE25-AC225A229AB5}" srcOrd="0" destOrd="0" presId="urn:microsoft.com/office/officeart/2005/8/layout/process1"/>
    <dgm:cxn modelId="{77272E4D-455D-4A2B-90C3-2A8A074BCFEA}" type="presOf" srcId="{9E05B959-74B5-43DC-8F49-71B3A4938D09}" destId="{C9B8319C-2F85-4B42-967E-659921E03437}" srcOrd="0" destOrd="0" presId="urn:microsoft.com/office/officeart/2005/8/layout/process1"/>
    <dgm:cxn modelId="{E2237C50-9AF9-4020-A08F-1FDD838161B7}" type="presOf" srcId="{B57E38E7-1A3A-4690-8FCF-83E78B282F18}" destId="{9B1CF6E5-DDA5-4E2C-AAAE-A08BAA24A25B}" srcOrd="0" destOrd="0" presId="urn:microsoft.com/office/officeart/2005/8/layout/process1"/>
    <dgm:cxn modelId="{8F8EB470-8E9E-4487-A28A-F961EEDF7741}" srcId="{F64198CF-6180-4067-9D84-B156FF2E53D6}" destId="{B67B9DAD-323A-4BC6-AD4F-7E309CD9FA88}" srcOrd="1" destOrd="0" parTransId="{64F0D487-E59D-4408-A134-25F22AA80D10}" sibTransId="{5F55098F-5051-4271-9FF8-5C23486C519E}"/>
    <dgm:cxn modelId="{53A13372-DFF7-4F3D-A405-3905BDCBEF03}" type="presOf" srcId="{9EDAFE8B-D2A7-4E22-AE56-B80328ACB817}" destId="{4CB83C0E-7253-4537-8BA0-C978F77EEDA6}" srcOrd="0" destOrd="0" presId="urn:microsoft.com/office/officeart/2005/8/layout/process1"/>
    <dgm:cxn modelId="{523BE155-1420-48E5-A477-B93A6CBFBFF2}" type="presOf" srcId="{1F552741-FAAB-4804-9159-3388EF9021EF}" destId="{90CEF526-4903-42BD-B00C-F01C1C760874}" srcOrd="0" destOrd="0" presId="urn:microsoft.com/office/officeart/2005/8/layout/process1"/>
    <dgm:cxn modelId="{D07E8356-1919-426D-B81D-623F6B7F4748}" type="presOf" srcId="{5F55098F-5051-4271-9FF8-5C23486C519E}" destId="{99B0276C-44CC-492B-8849-53A429A26ED1}" srcOrd="0" destOrd="0" presId="urn:microsoft.com/office/officeart/2005/8/layout/process1"/>
    <dgm:cxn modelId="{D883107B-5E73-4782-B0A7-B930BDF1AFCA}" type="presOf" srcId="{E189F173-254F-4087-A92B-090FCCCA52BE}" destId="{806965B2-60F0-43B9-9575-B1B0390C6FED}" srcOrd="0" destOrd="0" presId="urn:microsoft.com/office/officeart/2005/8/layout/process1"/>
    <dgm:cxn modelId="{E3D6E27F-D9AD-4A16-9A41-3DA28E775D77}" type="presOf" srcId="{D251941C-FC6E-400D-8B08-2CB88880F6E9}" destId="{D14C8930-170E-43D3-9952-60948DB26A0F}" srcOrd="0" destOrd="0" presId="urn:microsoft.com/office/officeart/2005/8/layout/process1"/>
    <dgm:cxn modelId="{2DDFF67F-73EE-48D4-9DCD-26A59E2A1F4F}" type="presOf" srcId="{48014FD6-08B2-4649-9F9B-15B4CC0B2E9D}" destId="{BD7758F1-859D-4DAF-9E80-FED44AF4DE9D}" srcOrd="0" destOrd="0" presId="urn:microsoft.com/office/officeart/2005/8/layout/process1"/>
    <dgm:cxn modelId="{8C2C9483-1EAC-460C-901A-8104B4A42E33}" type="presOf" srcId="{8970084F-7781-4405-9BD0-19F5EF5A1231}" destId="{22E143F4-595E-46AD-9890-E2A10CAEE364}" srcOrd="0" destOrd="0" presId="urn:microsoft.com/office/officeart/2005/8/layout/process1"/>
    <dgm:cxn modelId="{BA6BDB87-8477-4DA7-9091-98F84334EF65}" type="presOf" srcId="{26194EE7-186E-414A-8C56-B1FD9DF2FD5E}" destId="{8C7A12B5-E95A-4D8D-8984-75877337EB34}" srcOrd="0" destOrd="0" presId="urn:microsoft.com/office/officeart/2005/8/layout/process1"/>
    <dgm:cxn modelId="{3289178F-CF28-4071-B62B-CBFF544123C3}" type="presOf" srcId="{5F55098F-5051-4271-9FF8-5C23486C519E}" destId="{FAC50D18-418E-4B4E-BE85-007231EC22B2}" srcOrd="1" destOrd="0" presId="urn:microsoft.com/office/officeart/2005/8/layout/process1"/>
    <dgm:cxn modelId="{3CA8BFA8-8116-4FB3-B051-DA1F194AF9BA}" type="presOf" srcId="{AB4E8F30-0D82-44BD-957D-B67F7ED9DDAB}" destId="{ECDB180F-D1D0-48B2-AAA5-3932FB7212E3}" srcOrd="0" destOrd="0" presId="urn:microsoft.com/office/officeart/2005/8/layout/process1"/>
    <dgm:cxn modelId="{948D10B8-BA22-463D-99B6-6D4B35604782}" srcId="{F64198CF-6180-4067-9D84-B156FF2E53D6}" destId="{26194EE7-186E-414A-8C56-B1FD9DF2FD5E}" srcOrd="6" destOrd="0" parTransId="{BC0BEC22-804C-43C7-9CB8-BC462D3A5DC2}" sibTransId="{E189F173-254F-4087-A92B-090FCCCA52BE}"/>
    <dgm:cxn modelId="{D467DCC2-28F3-4319-9108-2B79DAEE5DF3}" srcId="{F64198CF-6180-4067-9D84-B156FF2E53D6}" destId="{B57E38E7-1A3A-4690-8FCF-83E78B282F18}" srcOrd="8" destOrd="0" parTransId="{D151C360-0B5A-441F-BDA8-FDE88C8B9ACE}" sibTransId="{B2AE4BE0-854D-47CA-8F74-46DFB07854A4}"/>
    <dgm:cxn modelId="{82997AC8-2E81-4DBB-9421-ECD8444543EE}" srcId="{F64198CF-6180-4067-9D84-B156FF2E53D6}" destId="{BE26FF34-8FB1-45B3-BAB9-8C6861D2C4C0}" srcOrd="4" destOrd="0" parTransId="{8791BD34-C96A-493C-A421-D5E27B98CA91}" sibTransId="{48014FD6-08B2-4649-9F9B-15B4CC0B2E9D}"/>
    <dgm:cxn modelId="{46F8C3C9-8E60-4D98-8943-86AC106E5916}" type="presOf" srcId="{7EFDEFAC-CF0B-4ECC-B7A2-38401BFED8EE}" destId="{941B0FAF-AF3C-4F08-8D10-0B40093FE592}" srcOrd="1" destOrd="0" presId="urn:microsoft.com/office/officeart/2005/8/layout/process1"/>
    <dgm:cxn modelId="{2159E3C9-D971-4F79-BB60-828597BEA1CA}" srcId="{F64198CF-6180-4067-9D84-B156FF2E53D6}" destId="{9E05B959-74B5-43DC-8F49-71B3A4938D09}" srcOrd="0" destOrd="0" parTransId="{5F0F0F63-452B-4E9A-AF4C-6BC7E85B943E}" sibTransId="{960D2A64-C106-4D8E-B15C-882A5BC7036E}"/>
    <dgm:cxn modelId="{1D4D39D2-2531-4116-B54A-93C85303B842}" type="presOf" srcId="{7EFDEFAC-CF0B-4ECC-B7A2-38401BFED8EE}" destId="{DD4C1FD1-137D-4518-A2B8-B09F96DFB5C1}" srcOrd="0" destOrd="0" presId="urn:microsoft.com/office/officeart/2005/8/layout/process1"/>
    <dgm:cxn modelId="{3820B4D3-3A2F-4F31-95D4-F30C51135977}" srcId="{F64198CF-6180-4067-9D84-B156FF2E53D6}" destId="{8970084F-7781-4405-9BD0-19F5EF5A1231}" srcOrd="7" destOrd="0" parTransId="{93B9AF17-EC00-4E03-A154-0C63AB640CCF}" sibTransId="{D251941C-FC6E-400D-8B08-2CB88880F6E9}"/>
    <dgm:cxn modelId="{50FA2DD5-C717-4F20-999D-8ED25951A23D}" type="presOf" srcId="{E189F173-254F-4087-A92B-090FCCCA52BE}" destId="{88BD1B32-9DA4-4DEF-AF90-8A9864754D5F}" srcOrd="1" destOrd="0" presId="urn:microsoft.com/office/officeart/2005/8/layout/process1"/>
    <dgm:cxn modelId="{C927A9D6-47F6-46BF-825B-F2A6ABE92FB3}" type="presOf" srcId="{DF71DBDB-53F7-47D4-80BC-CD9E690D272D}" destId="{3A544C77-ADA7-46C1-9CA7-F23B8E75E954}" srcOrd="0" destOrd="0" presId="urn:microsoft.com/office/officeart/2005/8/layout/process1"/>
    <dgm:cxn modelId="{1409A3E4-CF4C-485F-AA15-9034A6584A7F}" type="presOf" srcId="{816301C0-3FE4-40C4-ADB1-3370044AB86D}" destId="{5BD442BD-174B-406A-814F-0F57A927FA5A}" srcOrd="0" destOrd="0" presId="urn:microsoft.com/office/officeart/2005/8/layout/process1"/>
    <dgm:cxn modelId="{891E49EB-EE52-4DA2-A314-253BD6A1C12B}" type="presOf" srcId="{960D2A64-C106-4D8E-B15C-882A5BC7036E}" destId="{D4EE079C-9866-4D20-BCA9-E708F0C7F5C1}" srcOrd="1" destOrd="0" presId="urn:microsoft.com/office/officeart/2005/8/layout/process1"/>
    <dgm:cxn modelId="{670E2FEE-AC4A-4708-8347-83B72BB4DF02}" srcId="{F64198CF-6180-4067-9D84-B156FF2E53D6}" destId="{AB4E8F30-0D82-44BD-957D-B67F7ED9DDAB}" srcOrd="2" destOrd="0" parTransId="{725BA485-B67D-49EA-B82D-032FB8D5205D}" sibTransId="{9EDAFE8B-D2A7-4E22-AE56-B80328ACB817}"/>
    <dgm:cxn modelId="{12C50BFF-375E-40CF-B7C7-082AA9EE21E2}" srcId="{F64198CF-6180-4067-9D84-B156FF2E53D6}" destId="{816301C0-3FE4-40C4-ADB1-3370044AB86D}" srcOrd="3" destOrd="0" parTransId="{813EEF6C-F7C6-4E5C-B77F-EAD8E01A67DA}" sibTransId="{1F552741-FAAB-4804-9159-3388EF9021EF}"/>
    <dgm:cxn modelId="{62062461-F52C-4B17-AAEF-2AECAE33C1F3}" type="presParOf" srcId="{AE0039C1-CB22-4E98-AE25-AC225A229AB5}" destId="{C9B8319C-2F85-4B42-967E-659921E03437}" srcOrd="0" destOrd="0" presId="urn:microsoft.com/office/officeart/2005/8/layout/process1"/>
    <dgm:cxn modelId="{B9D57BA7-C0E0-48B5-A2B0-DF79F49EC0C9}" type="presParOf" srcId="{AE0039C1-CB22-4E98-AE25-AC225A229AB5}" destId="{FFA6C211-4904-4DB5-A450-F68102B45D01}" srcOrd="1" destOrd="0" presId="urn:microsoft.com/office/officeart/2005/8/layout/process1"/>
    <dgm:cxn modelId="{CCD3D77C-59E5-442F-9855-869A38B53F28}" type="presParOf" srcId="{FFA6C211-4904-4DB5-A450-F68102B45D01}" destId="{D4EE079C-9866-4D20-BCA9-E708F0C7F5C1}" srcOrd="0" destOrd="0" presId="urn:microsoft.com/office/officeart/2005/8/layout/process1"/>
    <dgm:cxn modelId="{1C95D704-9C40-40C9-969C-5B0099399767}" type="presParOf" srcId="{AE0039C1-CB22-4E98-AE25-AC225A229AB5}" destId="{9F5B8587-98E1-4160-9FDC-46932391FBBB}" srcOrd="2" destOrd="0" presId="urn:microsoft.com/office/officeart/2005/8/layout/process1"/>
    <dgm:cxn modelId="{F5001DA3-3FEB-476C-9D26-B740E3098DB3}" type="presParOf" srcId="{AE0039C1-CB22-4E98-AE25-AC225A229AB5}" destId="{99B0276C-44CC-492B-8849-53A429A26ED1}" srcOrd="3" destOrd="0" presId="urn:microsoft.com/office/officeart/2005/8/layout/process1"/>
    <dgm:cxn modelId="{3BF93619-AE36-49C8-A97B-96F9567BCC94}" type="presParOf" srcId="{99B0276C-44CC-492B-8849-53A429A26ED1}" destId="{FAC50D18-418E-4B4E-BE85-007231EC22B2}" srcOrd="0" destOrd="0" presId="urn:microsoft.com/office/officeart/2005/8/layout/process1"/>
    <dgm:cxn modelId="{683BF0F4-559D-405B-8126-F834731821C4}" type="presParOf" srcId="{AE0039C1-CB22-4E98-AE25-AC225A229AB5}" destId="{ECDB180F-D1D0-48B2-AAA5-3932FB7212E3}" srcOrd="4" destOrd="0" presId="urn:microsoft.com/office/officeart/2005/8/layout/process1"/>
    <dgm:cxn modelId="{0B382DFF-3589-4BFA-BA0E-09C03CA0A03E}" type="presParOf" srcId="{AE0039C1-CB22-4E98-AE25-AC225A229AB5}" destId="{4CB83C0E-7253-4537-8BA0-C978F77EEDA6}" srcOrd="5" destOrd="0" presId="urn:microsoft.com/office/officeart/2005/8/layout/process1"/>
    <dgm:cxn modelId="{16D20C28-6185-4587-A926-1DC4FEC20757}" type="presParOf" srcId="{4CB83C0E-7253-4537-8BA0-C978F77EEDA6}" destId="{DC7AB612-E627-4B6F-A1A9-38985827AAF9}" srcOrd="0" destOrd="0" presId="urn:microsoft.com/office/officeart/2005/8/layout/process1"/>
    <dgm:cxn modelId="{05AD6E89-FD06-46FE-8638-559DCD07A25C}" type="presParOf" srcId="{AE0039C1-CB22-4E98-AE25-AC225A229AB5}" destId="{5BD442BD-174B-406A-814F-0F57A927FA5A}" srcOrd="6" destOrd="0" presId="urn:microsoft.com/office/officeart/2005/8/layout/process1"/>
    <dgm:cxn modelId="{F09CE8CF-E113-4250-A69A-25EE47EEAECC}" type="presParOf" srcId="{AE0039C1-CB22-4E98-AE25-AC225A229AB5}" destId="{90CEF526-4903-42BD-B00C-F01C1C760874}" srcOrd="7" destOrd="0" presId="urn:microsoft.com/office/officeart/2005/8/layout/process1"/>
    <dgm:cxn modelId="{D22AE225-9991-4404-BA8B-E7CACC439638}" type="presParOf" srcId="{90CEF526-4903-42BD-B00C-F01C1C760874}" destId="{B34D2120-FD30-43AC-89B1-3DB978B96CDF}" srcOrd="0" destOrd="0" presId="urn:microsoft.com/office/officeart/2005/8/layout/process1"/>
    <dgm:cxn modelId="{991FCCF7-8B07-40DD-8553-E153EE8B3885}" type="presParOf" srcId="{AE0039C1-CB22-4E98-AE25-AC225A229AB5}" destId="{9CBFCAD7-E417-4985-9907-D2DCFBC92485}" srcOrd="8" destOrd="0" presId="urn:microsoft.com/office/officeart/2005/8/layout/process1"/>
    <dgm:cxn modelId="{BBADBD1E-9A0F-47C0-B877-62B18D5B8FE9}" type="presParOf" srcId="{AE0039C1-CB22-4E98-AE25-AC225A229AB5}" destId="{BD7758F1-859D-4DAF-9E80-FED44AF4DE9D}" srcOrd="9" destOrd="0" presId="urn:microsoft.com/office/officeart/2005/8/layout/process1"/>
    <dgm:cxn modelId="{DD828CE3-CE67-4E41-807D-F5191500380E}" type="presParOf" srcId="{BD7758F1-859D-4DAF-9E80-FED44AF4DE9D}" destId="{5607CEB1-3345-4A10-9FCB-C65D9917160D}" srcOrd="0" destOrd="0" presId="urn:microsoft.com/office/officeart/2005/8/layout/process1"/>
    <dgm:cxn modelId="{382A4DE3-A8A7-4BBB-810E-6DD13B6A11B5}" type="presParOf" srcId="{AE0039C1-CB22-4E98-AE25-AC225A229AB5}" destId="{3A544C77-ADA7-46C1-9CA7-F23B8E75E954}" srcOrd="10" destOrd="0" presId="urn:microsoft.com/office/officeart/2005/8/layout/process1"/>
    <dgm:cxn modelId="{69F1DBCA-251C-4A0E-A8D9-A26957CC67B9}" type="presParOf" srcId="{AE0039C1-CB22-4E98-AE25-AC225A229AB5}" destId="{DD4C1FD1-137D-4518-A2B8-B09F96DFB5C1}" srcOrd="11" destOrd="0" presId="urn:microsoft.com/office/officeart/2005/8/layout/process1"/>
    <dgm:cxn modelId="{2610AA87-5CED-4948-AE38-73B0F913A0F2}" type="presParOf" srcId="{DD4C1FD1-137D-4518-A2B8-B09F96DFB5C1}" destId="{941B0FAF-AF3C-4F08-8D10-0B40093FE592}" srcOrd="0" destOrd="0" presId="urn:microsoft.com/office/officeart/2005/8/layout/process1"/>
    <dgm:cxn modelId="{A627C4D2-3CE1-434B-9094-22C1D8BE2446}" type="presParOf" srcId="{AE0039C1-CB22-4E98-AE25-AC225A229AB5}" destId="{8C7A12B5-E95A-4D8D-8984-75877337EB34}" srcOrd="12" destOrd="0" presId="urn:microsoft.com/office/officeart/2005/8/layout/process1"/>
    <dgm:cxn modelId="{84D6815C-03FA-4665-BD4F-840922A6D2F9}" type="presParOf" srcId="{AE0039C1-CB22-4E98-AE25-AC225A229AB5}" destId="{806965B2-60F0-43B9-9575-B1B0390C6FED}" srcOrd="13" destOrd="0" presId="urn:microsoft.com/office/officeart/2005/8/layout/process1"/>
    <dgm:cxn modelId="{7AD2EDF8-09D2-4096-98D2-6E73F59D14B3}" type="presParOf" srcId="{806965B2-60F0-43B9-9575-B1B0390C6FED}" destId="{88BD1B32-9DA4-4DEF-AF90-8A9864754D5F}" srcOrd="0" destOrd="0" presId="urn:microsoft.com/office/officeart/2005/8/layout/process1"/>
    <dgm:cxn modelId="{C6404F08-66C0-47EF-8B62-8DD0EF3D8904}" type="presParOf" srcId="{AE0039C1-CB22-4E98-AE25-AC225A229AB5}" destId="{22E143F4-595E-46AD-9890-E2A10CAEE364}" srcOrd="14" destOrd="0" presId="urn:microsoft.com/office/officeart/2005/8/layout/process1"/>
    <dgm:cxn modelId="{1097473A-3DCC-4E95-BC1F-6BCD4C1BEE54}" type="presParOf" srcId="{AE0039C1-CB22-4E98-AE25-AC225A229AB5}" destId="{D14C8930-170E-43D3-9952-60948DB26A0F}" srcOrd="15" destOrd="0" presId="urn:microsoft.com/office/officeart/2005/8/layout/process1"/>
    <dgm:cxn modelId="{A2835568-D28D-47F6-A630-C4074B5E9DE2}" type="presParOf" srcId="{D14C8930-170E-43D3-9952-60948DB26A0F}" destId="{18A0390D-25EC-4C3D-A127-F329CDFE483F}" srcOrd="0" destOrd="0" presId="urn:microsoft.com/office/officeart/2005/8/layout/process1"/>
    <dgm:cxn modelId="{83832BA1-92FA-4C64-8D60-FA1E960B7F2D}" type="presParOf" srcId="{AE0039C1-CB22-4E98-AE25-AC225A229AB5}" destId="{9B1CF6E5-DDA5-4E2C-AAAE-A08BAA24A25B}" srcOrd="1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64198CF-6180-4067-9D84-B156FF2E53D6}" type="doc">
      <dgm:prSet loTypeId="urn:microsoft.com/office/officeart/2005/8/layout/process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9E05B959-74B5-43DC-8F49-71B3A4938D09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de-DE" dirty="0" err="1"/>
            <a:t>Compute</a:t>
          </a:r>
          <a:r>
            <a:rPr lang="de-DE" dirty="0"/>
            <a:t> </a:t>
          </a:r>
          <a:r>
            <a:rPr lang="de-DE" dirty="0" err="1"/>
            <a:t>Shader</a:t>
          </a:r>
          <a:r>
            <a:rPr lang="de-DE" dirty="0"/>
            <a:t> (CS)</a:t>
          </a:r>
        </a:p>
      </dgm:t>
    </dgm:pt>
    <dgm:pt modelId="{5F0F0F63-452B-4E9A-AF4C-6BC7E85B943E}" type="parTrans" cxnId="{2159E3C9-D971-4F79-BB60-828597BEA1CA}">
      <dgm:prSet/>
      <dgm:spPr/>
      <dgm:t>
        <a:bodyPr/>
        <a:lstStyle/>
        <a:p>
          <a:endParaRPr lang="de-DE"/>
        </a:p>
      </dgm:t>
    </dgm:pt>
    <dgm:pt modelId="{960D2A64-C106-4D8E-B15C-882A5BC7036E}" type="sibTrans" cxnId="{2159E3C9-D971-4F79-BB60-828597BEA1CA}">
      <dgm:prSet/>
      <dgm:spPr/>
      <dgm:t>
        <a:bodyPr/>
        <a:lstStyle/>
        <a:p>
          <a:endParaRPr lang="de-DE"/>
        </a:p>
      </dgm:t>
    </dgm:pt>
    <dgm:pt modelId="{AE0039C1-CB22-4E98-AE25-AC225A229AB5}" type="pres">
      <dgm:prSet presAssocID="{F64198CF-6180-4067-9D84-B156FF2E53D6}" presName="Name0" presStyleCnt="0">
        <dgm:presLayoutVars>
          <dgm:dir/>
          <dgm:resizeHandles val="exact"/>
        </dgm:presLayoutVars>
      </dgm:prSet>
      <dgm:spPr/>
    </dgm:pt>
    <dgm:pt modelId="{C9B8319C-2F85-4B42-967E-659921E03437}" type="pres">
      <dgm:prSet presAssocID="{9E05B959-74B5-43DC-8F49-71B3A4938D09}" presName="node" presStyleLbl="node1" presStyleIdx="0" presStyleCnt="1" custLinFactNeighborX="12512">
        <dgm:presLayoutVars>
          <dgm:bulletEnabled val="1"/>
        </dgm:presLayoutVars>
      </dgm:prSet>
      <dgm:spPr/>
    </dgm:pt>
  </dgm:ptLst>
  <dgm:cxnLst>
    <dgm:cxn modelId="{5E02C270-5B5D-4B88-947B-33A037AD8F22}" type="presOf" srcId="{9E05B959-74B5-43DC-8F49-71B3A4938D09}" destId="{C9B8319C-2F85-4B42-967E-659921E03437}" srcOrd="0" destOrd="0" presId="urn:microsoft.com/office/officeart/2005/8/layout/process1"/>
    <dgm:cxn modelId="{71403584-9E7B-415A-8A84-BD2A03962862}" type="presOf" srcId="{F64198CF-6180-4067-9D84-B156FF2E53D6}" destId="{AE0039C1-CB22-4E98-AE25-AC225A229AB5}" srcOrd="0" destOrd="0" presId="urn:microsoft.com/office/officeart/2005/8/layout/process1"/>
    <dgm:cxn modelId="{2159E3C9-D971-4F79-BB60-828597BEA1CA}" srcId="{F64198CF-6180-4067-9D84-B156FF2E53D6}" destId="{9E05B959-74B5-43DC-8F49-71B3A4938D09}" srcOrd="0" destOrd="0" parTransId="{5F0F0F63-452B-4E9A-AF4C-6BC7E85B943E}" sibTransId="{960D2A64-C106-4D8E-B15C-882A5BC7036E}"/>
    <dgm:cxn modelId="{3464D5BA-BDDD-4B1D-8FDF-C817054F70B6}" type="presParOf" srcId="{AE0039C1-CB22-4E98-AE25-AC225A229AB5}" destId="{C9B8319C-2F85-4B42-967E-659921E03437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F6BCE1-2E0C-4C7A-8B09-44F9BC023029}">
      <dsp:nvSpPr>
        <dsp:cNvPr id="0" name=""/>
        <dsp:cNvSpPr/>
      </dsp:nvSpPr>
      <dsp:spPr>
        <a:xfrm>
          <a:off x="5484" y="858096"/>
          <a:ext cx="1700183" cy="10201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 err="1"/>
            <a:t>Local</a:t>
          </a:r>
          <a:r>
            <a:rPr lang="de-DE" sz="2500" kern="1200" dirty="0"/>
            <a:t> Space</a:t>
          </a:r>
        </a:p>
      </dsp:txBody>
      <dsp:txXfrm>
        <a:off x="35362" y="887974"/>
        <a:ext cx="1640427" cy="960354"/>
      </dsp:txXfrm>
    </dsp:sp>
    <dsp:sp modelId="{F8346657-191B-4E49-92A9-6474D9797196}">
      <dsp:nvSpPr>
        <dsp:cNvPr id="0" name=""/>
        <dsp:cNvSpPr/>
      </dsp:nvSpPr>
      <dsp:spPr>
        <a:xfrm>
          <a:off x="1875686" y="1157329"/>
          <a:ext cx="360438" cy="4216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/>
        </a:p>
      </dsp:txBody>
      <dsp:txXfrm>
        <a:off x="1875686" y="1241658"/>
        <a:ext cx="252307" cy="252987"/>
      </dsp:txXfrm>
    </dsp:sp>
    <dsp:sp modelId="{94F55490-1522-4612-BE4A-5463A3F73849}">
      <dsp:nvSpPr>
        <dsp:cNvPr id="0" name=""/>
        <dsp:cNvSpPr/>
      </dsp:nvSpPr>
      <dsp:spPr>
        <a:xfrm>
          <a:off x="2385741" y="858096"/>
          <a:ext cx="1700183" cy="10201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World Space</a:t>
          </a:r>
        </a:p>
      </dsp:txBody>
      <dsp:txXfrm>
        <a:off x="2415619" y="887974"/>
        <a:ext cx="1640427" cy="960354"/>
      </dsp:txXfrm>
    </dsp:sp>
    <dsp:sp modelId="{214DB4EB-3978-47A1-BDD4-0913C482BDEE}">
      <dsp:nvSpPr>
        <dsp:cNvPr id="0" name=""/>
        <dsp:cNvSpPr/>
      </dsp:nvSpPr>
      <dsp:spPr>
        <a:xfrm>
          <a:off x="4255943" y="1157329"/>
          <a:ext cx="360438" cy="4216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/>
        </a:p>
      </dsp:txBody>
      <dsp:txXfrm>
        <a:off x="4255943" y="1241658"/>
        <a:ext cx="252307" cy="252987"/>
      </dsp:txXfrm>
    </dsp:sp>
    <dsp:sp modelId="{04D2D4A9-FACF-49F1-B577-4CE3B2C84B6B}">
      <dsp:nvSpPr>
        <dsp:cNvPr id="0" name=""/>
        <dsp:cNvSpPr/>
      </dsp:nvSpPr>
      <dsp:spPr>
        <a:xfrm>
          <a:off x="4765999" y="858096"/>
          <a:ext cx="1700183" cy="10201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View Space</a:t>
          </a:r>
        </a:p>
      </dsp:txBody>
      <dsp:txXfrm>
        <a:off x="4795877" y="887974"/>
        <a:ext cx="1640427" cy="960354"/>
      </dsp:txXfrm>
    </dsp:sp>
    <dsp:sp modelId="{462095A9-A912-488E-8B5A-4A221E156C83}">
      <dsp:nvSpPr>
        <dsp:cNvPr id="0" name=""/>
        <dsp:cNvSpPr/>
      </dsp:nvSpPr>
      <dsp:spPr>
        <a:xfrm>
          <a:off x="6636201" y="1157329"/>
          <a:ext cx="360438" cy="4216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/>
        </a:p>
      </dsp:txBody>
      <dsp:txXfrm>
        <a:off x="6636201" y="1241658"/>
        <a:ext cx="252307" cy="252987"/>
      </dsp:txXfrm>
    </dsp:sp>
    <dsp:sp modelId="{46C4CBBD-2D6E-43E0-8A63-B9D91CB554DF}">
      <dsp:nvSpPr>
        <dsp:cNvPr id="0" name=""/>
        <dsp:cNvSpPr/>
      </dsp:nvSpPr>
      <dsp:spPr>
        <a:xfrm>
          <a:off x="7146256" y="858096"/>
          <a:ext cx="1700183" cy="10201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Clip Space</a:t>
          </a:r>
        </a:p>
      </dsp:txBody>
      <dsp:txXfrm>
        <a:off x="7176134" y="887974"/>
        <a:ext cx="1640427" cy="960354"/>
      </dsp:txXfrm>
    </dsp:sp>
    <dsp:sp modelId="{9F40CD0C-9625-44DB-A5B7-88CD8FE8A407}">
      <dsp:nvSpPr>
        <dsp:cNvPr id="0" name=""/>
        <dsp:cNvSpPr/>
      </dsp:nvSpPr>
      <dsp:spPr>
        <a:xfrm>
          <a:off x="9016458" y="1157329"/>
          <a:ext cx="360438" cy="4216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/>
        </a:p>
      </dsp:txBody>
      <dsp:txXfrm>
        <a:off x="9016458" y="1241658"/>
        <a:ext cx="252307" cy="252987"/>
      </dsp:txXfrm>
    </dsp:sp>
    <dsp:sp modelId="{7E4BAABC-8866-4BC2-BF42-C607E8E9DE25}">
      <dsp:nvSpPr>
        <dsp:cNvPr id="0" name=""/>
        <dsp:cNvSpPr/>
      </dsp:nvSpPr>
      <dsp:spPr>
        <a:xfrm>
          <a:off x="9526513" y="858096"/>
          <a:ext cx="1700183" cy="10201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Screen Space (2D)</a:t>
          </a:r>
        </a:p>
      </dsp:txBody>
      <dsp:txXfrm>
        <a:off x="9556391" y="887974"/>
        <a:ext cx="1640427" cy="9603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A0D899-1C66-43B6-9CEB-40276AA52C4B}">
      <dsp:nvSpPr>
        <dsp:cNvPr id="0" name=""/>
        <dsp:cNvSpPr/>
      </dsp:nvSpPr>
      <dsp:spPr>
        <a:xfrm>
          <a:off x="1785" y="0"/>
          <a:ext cx="3808019" cy="1008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 dirty="0"/>
            <a:t>[x, y, z, w]</a:t>
          </a:r>
        </a:p>
      </dsp:txBody>
      <dsp:txXfrm>
        <a:off x="31312" y="29527"/>
        <a:ext cx="3748965" cy="949058"/>
      </dsp:txXfrm>
    </dsp:sp>
    <dsp:sp modelId="{3163D7F8-40A0-410C-A2B3-CFE4A2FFFB66}">
      <dsp:nvSpPr>
        <dsp:cNvPr id="0" name=""/>
        <dsp:cNvSpPr/>
      </dsp:nvSpPr>
      <dsp:spPr>
        <a:xfrm>
          <a:off x="4190607" y="31861"/>
          <a:ext cx="807300" cy="94438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200" kern="1200"/>
        </a:p>
      </dsp:txBody>
      <dsp:txXfrm>
        <a:off x="4190607" y="220739"/>
        <a:ext cx="565110" cy="566632"/>
      </dsp:txXfrm>
    </dsp:sp>
    <dsp:sp modelId="{EC3EE65E-AB92-4810-8077-5B61A3E5A26A}">
      <dsp:nvSpPr>
        <dsp:cNvPr id="0" name=""/>
        <dsp:cNvSpPr/>
      </dsp:nvSpPr>
      <dsp:spPr>
        <a:xfrm>
          <a:off x="5333013" y="0"/>
          <a:ext cx="3808019" cy="1008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 dirty="0"/>
            <a:t>[x/w, y/w, z/w, 1]</a:t>
          </a:r>
        </a:p>
      </dsp:txBody>
      <dsp:txXfrm>
        <a:off x="5362540" y="29527"/>
        <a:ext cx="3748965" cy="9490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B8319C-2F85-4B42-967E-659921E03437}">
      <dsp:nvSpPr>
        <dsp:cNvPr id="0" name=""/>
        <dsp:cNvSpPr/>
      </dsp:nvSpPr>
      <dsp:spPr>
        <a:xfrm>
          <a:off x="4129" y="771423"/>
          <a:ext cx="955494" cy="761409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Input Assembler (IA)</a:t>
          </a:r>
        </a:p>
      </dsp:txBody>
      <dsp:txXfrm>
        <a:off x="26430" y="793724"/>
        <a:ext cx="910892" cy="716807"/>
      </dsp:txXfrm>
    </dsp:sp>
    <dsp:sp modelId="{FFA6C211-4904-4DB5-A450-F68102B45D01}">
      <dsp:nvSpPr>
        <dsp:cNvPr id="0" name=""/>
        <dsp:cNvSpPr/>
      </dsp:nvSpPr>
      <dsp:spPr>
        <a:xfrm>
          <a:off x="1055173" y="1033646"/>
          <a:ext cx="202564" cy="23696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/>
        </a:p>
      </dsp:txBody>
      <dsp:txXfrm>
        <a:off x="1055173" y="1081038"/>
        <a:ext cx="141795" cy="142178"/>
      </dsp:txXfrm>
    </dsp:sp>
    <dsp:sp modelId="{9F5B8587-98E1-4160-9FDC-46932391FBBB}">
      <dsp:nvSpPr>
        <dsp:cNvPr id="0" name=""/>
        <dsp:cNvSpPr/>
      </dsp:nvSpPr>
      <dsp:spPr>
        <a:xfrm>
          <a:off x="1341822" y="771423"/>
          <a:ext cx="955494" cy="761409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Vertex </a:t>
          </a:r>
          <a:r>
            <a:rPr lang="de-DE" sz="1400" kern="1200" dirty="0" err="1"/>
            <a:t>Shader</a:t>
          </a:r>
          <a:r>
            <a:rPr lang="de-DE" sz="1400" kern="1200" dirty="0"/>
            <a:t> (VS)</a:t>
          </a:r>
        </a:p>
      </dsp:txBody>
      <dsp:txXfrm>
        <a:off x="1364123" y="793724"/>
        <a:ext cx="910892" cy="716807"/>
      </dsp:txXfrm>
    </dsp:sp>
    <dsp:sp modelId="{99B0276C-44CC-492B-8849-53A429A26ED1}">
      <dsp:nvSpPr>
        <dsp:cNvPr id="0" name=""/>
        <dsp:cNvSpPr/>
      </dsp:nvSpPr>
      <dsp:spPr>
        <a:xfrm>
          <a:off x="2392866" y="1033646"/>
          <a:ext cx="202564" cy="23696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/>
        </a:p>
      </dsp:txBody>
      <dsp:txXfrm>
        <a:off x="2392866" y="1081038"/>
        <a:ext cx="141795" cy="142178"/>
      </dsp:txXfrm>
    </dsp:sp>
    <dsp:sp modelId="{ECDB180F-D1D0-48B2-AAA5-3932FB7212E3}">
      <dsp:nvSpPr>
        <dsp:cNvPr id="0" name=""/>
        <dsp:cNvSpPr/>
      </dsp:nvSpPr>
      <dsp:spPr>
        <a:xfrm>
          <a:off x="2679515" y="771423"/>
          <a:ext cx="955494" cy="761409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Hull </a:t>
          </a:r>
          <a:r>
            <a:rPr lang="de-DE" sz="1400" kern="1200" dirty="0" err="1"/>
            <a:t>Shader</a:t>
          </a:r>
          <a:r>
            <a:rPr lang="de-DE" sz="1400" kern="1200" dirty="0"/>
            <a:t> (HS)</a:t>
          </a:r>
        </a:p>
      </dsp:txBody>
      <dsp:txXfrm>
        <a:off x="2701816" y="793724"/>
        <a:ext cx="910892" cy="716807"/>
      </dsp:txXfrm>
    </dsp:sp>
    <dsp:sp modelId="{4CB83C0E-7253-4537-8BA0-C978F77EEDA6}">
      <dsp:nvSpPr>
        <dsp:cNvPr id="0" name=""/>
        <dsp:cNvSpPr/>
      </dsp:nvSpPr>
      <dsp:spPr>
        <a:xfrm>
          <a:off x="3730559" y="1033646"/>
          <a:ext cx="202564" cy="23696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/>
        </a:p>
      </dsp:txBody>
      <dsp:txXfrm>
        <a:off x="3730559" y="1081038"/>
        <a:ext cx="141795" cy="142178"/>
      </dsp:txXfrm>
    </dsp:sp>
    <dsp:sp modelId="{5BD442BD-174B-406A-814F-0F57A927FA5A}">
      <dsp:nvSpPr>
        <dsp:cNvPr id="0" name=""/>
        <dsp:cNvSpPr/>
      </dsp:nvSpPr>
      <dsp:spPr>
        <a:xfrm>
          <a:off x="4017207" y="771423"/>
          <a:ext cx="955494" cy="761409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Tesselator</a:t>
          </a:r>
          <a:r>
            <a:rPr lang="de-DE" sz="1400" kern="1200" dirty="0"/>
            <a:t> (TS)</a:t>
          </a:r>
        </a:p>
      </dsp:txBody>
      <dsp:txXfrm>
        <a:off x="4039508" y="793724"/>
        <a:ext cx="910892" cy="716807"/>
      </dsp:txXfrm>
    </dsp:sp>
    <dsp:sp modelId="{90CEF526-4903-42BD-B00C-F01C1C760874}">
      <dsp:nvSpPr>
        <dsp:cNvPr id="0" name=""/>
        <dsp:cNvSpPr/>
      </dsp:nvSpPr>
      <dsp:spPr>
        <a:xfrm>
          <a:off x="5068252" y="1033646"/>
          <a:ext cx="202564" cy="23696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/>
        </a:p>
      </dsp:txBody>
      <dsp:txXfrm>
        <a:off x="5068252" y="1081038"/>
        <a:ext cx="141795" cy="142178"/>
      </dsp:txXfrm>
    </dsp:sp>
    <dsp:sp modelId="{9CBFCAD7-E417-4985-9907-D2DCFBC92485}">
      <dsp:nvSpPr>
        <dsp:cNvPr id="0" name=""/>
        <dsp:cNvSpPr/>
      </dsp:nvSpPr>
      <dsp:spPr>
        <a:xfrm>
          <a:off x="5354900" y="771423"/>
          <a:ext cx="955494" cy="761409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Domain </a:t>
          </a:r>
          <a:r>
            <a:rPr lang="de-DE" sz="1400" kern="1200" dirty="0" err="1"/>
            <a:t>Shader</a:t>
          </a:r>
          <a:r>
            <a:rPr lang="de-DE" sz="1400" kern="1200" dirty="0"/>
            <a:t> (DS)</a:t>
          </a:r>
        </a:p>
      </dsp:txBody>
      <dsp:txXfrm>
        <a:off x="5377201" y="793724"/>
        <a:ext cx="910892" cy="716807"/>
      </dsp:txXfrm>
    </dsp:sp>
    <dsp:sp modelId="{BD7758F1-859D-4DAF-9E80-FED44AF4DE9D}">
      <dsp:nvSpPr>
        <dsp:cNvPr id="0" name=""/>
        <dsp:cNvSpPr/>
      </dsp:nvSpPr>
      <dsp:spPr>
        <a:xfrm>
          <a:off x="6405944" y="1033646"/>
          <a:ext cx="202564" cy="23696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/>
        </a:p>
      </dsp:txBody>
      <dsp:txXfrm>
        <a:off x="6405944" y="1081038"/>
        <a:ext cx="141795" cy="142178"/>
      </dsp:txXfrm>
    </dsp:sp>
    <dsp:sp modelId="{3A544C77-ADA7-46C1-9CA7-F23B8E75E954}">
      <dsp:nvSpPr>
        <dsp:cNvPr id="0" name=""/>
        <dsp:cNvSpPr/>
      </dsp:nvSpPr>
      <dsp:spPr>
        <a:xfrm>
          <a:off x="6692593" y="771423"/>
          <a:ext cx="955494" cy="761409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Geometry</a:t>
          </a:r>
          <a:r>
            <a:rPr lang="de-DE" sz="1400" kern="1200" dirty="0"/>
            <a:t> </a:t>
          </a:r>
          <a:r>
            <a:rPr lang="de-DE" sz="1400" kern="1200" dirty="0" err="1"/>
            <a:t>Shader</a:t>
          </a:r>
          <a:r>
            <a:rPr lang="de-DE" sz="1400" kern="1200" dirty="0"/>
            <a:t> (GS)</a:t>
          </a:r>
        </a:p>
      </dsp:txBody>
      <dsp:txXfrm>
        <a:off x="6714894" y="793724"/>
        <a:ext cx="910892" cy="716807"/>
      </dsp:txXfrm>
    </dsp:sp>
    <dsp:sp modelId="{DD4C1FD1-137D-4518-A2B8-B09F96DFB5C1}">
      <dsp:nvSpPr>
        <dsp:cNvPr id="0" name=""/>
        <dsp:cNvSpPr/>
      </dsp:nvSpPr>
      <dsp:spPr>
        <a:xfrm>
          <a:off x="7743637" y="1033646"/>
          <a:ext cx="202564" cy="23696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/>
        </a:p>
      </dsp:txBody>
      <dsp:txXfrm>
        <a:off x="7743637" y="1081038"/>
        <a:ext cx="141795" cy="142178"/>
      </dsp:txXfrm>
    </dsp:sp>
    <dsp:sp modelId="{8C7A12B5-E95A-4D8D-8984-75877337EB34}">
      <dsp:nvSpPr>
        <dsp:cNvPr id="0" name=""/>
        <dsp:cNvSpPr/>
      </dsp:nvSpPr>
      <dsp:spPr>
        <a:xfrm>
          <a:off x="8030286" y="771423"/>
          <a:ext cx="955494" cy="761409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Rasterizer</a:t>
          </a:r>
          <a:r>
            <a:rPr lang="de-DE" sz="1400" kern="1200" dirty="0"/>
            <a:t> (RS)</a:t>
          </a:r>
        </a:p>
      </dsp:txBody>
      <dsp:txXfrm>
        <a:off x="8052587" y="793724"/>
        <a:ext cx="910892" cy="716807"/>
      </dsp:txXfrm>
    </dsp:sp>
    <dsp:sp modelId="{806965B2-60F0-43B9-9575-B1B0390C6FED}">
      <dsp:nvSpPr>
        <dsp:cNvPr id="0" name=""/>
        <dsp:cNvSpPr/>
      </dsp:nvSpPr>
      <dsp:spPr>
        <a:xfrm>
          <a:off x="9081330" y="1033646"/>
          <a:ext cx="202564" cy="23696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/>
        </a:p>
      </dsp:txBody>
      <dsp:txXfrm>
        <a:off x="9081330" y="1081038"/>
        <a:ext cx="141795" cy="142178"/>
      </dsp:txXfrm>
    </dsp:sp>
    <dsp:sp modelId="{22E143F4-595E-46AD-9890-E2A10CAEE364}">
      <dsp:nvSpPr>
        <dsp:cNvPr id="0" name=""/>
        <dsp:cNvSpPr/>
      </dsp:nvSpPr>
      <dsp:spPr>
        <a:xfrm>
          <a:off x="9367978" y="771423"/>
          <a:ext cx="955494" cy="761409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Pixel </a:t>
          </a:r>
          <a:r>
            <a:rPr lang="de-DE" sz="1400" kern="1200" dirty="0" err="1"/>
            <a:t>Shader</a:t>
          </a:r>
          <a:r>
            <a:rPr lang="de-DE" sz="1400" kern="1200" dirty="0"/>
            <a:t> (PS)</a:t>
          </a:r>
        </a:p>
      </dsp:txBody>
      <dsp:txXfrm>
        <a:off x="9390279" y="793724"/>
        <a:ext cx="910892" cy="716807"/>
      </dsp:txXfrm>
    </dsp:sp>
    <dsp:sp modelId="{D14C8930-170E-43D3-9952-60948DB26A0F}">
      <dsp:nvSpPr>
        <dsp:cNvPr id="0" name=""/>
        <dsp:cNvSpPr/>
      </dsp:nvSpPr>
      <dsp:spPr>
        <a:xfrm>
          <a:off x="10419023" y="1033646"/>
          <a:ext cx="202564" cy="23696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/>
        </a:p>
      </dsp:txBody>
      <dsp:txXfrm>
        <a:off x="10419023" y="1081038"/>
        <a:ext cx="141795" cy="142178"/>
      </dsp:txXfrm>
    </dsp:sp>
    <dsp:sp modelId="{9B1CF6E5-DDA5-4E2C-AAAE-A08BAA24A25B}">
      <dsp:nvSpPr>
        <dsp:cNvPr id="0" name=""/>
        <dsp:cNvSpPr/>
      </dsp:nvSpPr>
      <dsp:spPr>
        <a:xfrm>
          <a:off x="10705671" y="771423"/>
          <a:ext cx="955494" cy="761409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Output Merger (OM)</a:t>
          </a:r>
        </a:p>
      </dsp:txBody>
      <dsp:txXfrm>
        <a:off x="10727972" y="793724"/>
        <a:ext cx="910892" cy="71680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B8319C-2F85-4B42-967E-659921E03437}">
      <dsp:nvSpPr>
        <dsp:cNvPr id="0" name=""/>
        <dsp:cNvSpPr/>
      </dsp:nvSpPr>
      <dsp:spPr>
        <a:xfrm>
          <a:off x="2736" y="0"/>
          <a:ext cx="2799023" cy="1050109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 err="1"/>
            <a:t>Compute</a:t>
          </a:r>
          <a:r>
            <a:rPr lang="de-DE" sz="2700" kern="1200" dirty="0"/>
            <a:t> </a:t>
          </a:r>
          <a:r>
            <a:rPr lang="de-DE" sz="2700" kern="1200" dirty="0" err="1"/>
            <a:t>Shader</a:t>
          </a:r>
          <a:r>
            <a:rPr lang="de-DE" sz="2700" kern="1200" dirty="0"/>
            <a:t> (CS)</a:t>
          </a:r>
        </a:p>
      </dsp:txBody>
      <dsp:txXfrm>
        <a:off x="33493" y="30757"/>
        <a:ext cx="2737509" cy="9885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3.xm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r>
              <a:rPr lang="de-DE" dirty="0"/>
              <a:t>Header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r>
              <a:rPr lang="en-GB" dirty="0"/>
              <a:t>18/07/2016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r>
              <a:rPr lang="de-DE" dirty="0" err="1"/>
              <a:t>Footer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2FA5B6A-6044-4071-A30F-64758380422B}" type="slidenum">
              <a:rPr lang="de-DE" smtClean="0"/>
              <a:t>‹Nr.›</a:t>
            </a:fld>
            <a:endParaRPr lang="de-DE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149513825"/>
      </p:ext>
    </p:extLst>
  </p:cSld>
  <p:clrMap bg1="dk1" tx1="lt1" bg2="dk2" tx2="lt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Header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>
                <a:solidFill>
                  <a:schemeClr val="tx1"/>
                </a:solidFill>
              </a:defRPr>
            </a:lvl1pPr>
          </a:lstStyle>
          <a:p>
            <a:fld id="{7BD06FC8-DEE4-48EF-9679-B57AC3D69290}" type="datetimeFigureOut">
              <a:rPr lang="en-GB" smtClean="0"/>
              <a:pPr/>
              <a:t>16/02/2024</a:t>
            </a:fld>
            <a:endParaRPr lang="en-GB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55613" y="720725"/>
            <a:ext cx="6403975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06400" y="4560570"/>
            <a:ext cx="6502400" cy="432054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Fourths level</a:t>
            </a:r>
          </a:p>
          <a:p>
            <a:pPr lvl="4"/>
            <a:r>
              <a:rPr lang="en-GB" dirty="0"/>
              <a:t>Fifths level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Footer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>
                <a:solidFill>
                  <a:schemeClr val="tx1"/>
                </a:solidFill>
              </a:defRPr>
            </a:lvl1pPr>
          </a:lstStyle>
          <a:p>
            <a:fld id="{5F2B916F-318E-4940-99D2-6F2A912A4D17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3565599"/>
      </p:ext>
    </p:extLst>
  </p:cSld>
  <p:clrMap bg1="dk1" tx1="lt1" bg2="dk2" tx2="lt2" accent1="accent1" accent2="accent2" accent3="accent3" accent4="accent4" accent5="accent5" accent6="accent6" hlink="hlink" folHlink="folHlink"/>
  <p:notesStyle>
    <a:lvl1pPr marL="0" algn="l" defTabSz="108895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177800" indent="-177800" algn="l" defTabSz="1088959" rtl="0" eaLnBrk="1" latinLnBrk="0" hangingPunct="1">
      <a:buClr>
        <a:schemeClr val="bg2"/>
      </a:buClr>
      <a:buFont typeface="Arial" panose="020B0604020202020204" pitchFamily="34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361950" indent="-184150" algn="l" defTabSz="1088959" rtl="0" eaLnBrk="1" latinLnBrk="0" hangingPunct="1">
      <a:buClr>
        <a:schemeClr val="bg2"/>
      </a:buClr>
      <a:buFont typeface="Arial" panose="020B0604020202020204" pitchFamily="34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539750" indent="-177800" algn="l" defTabSz="1088959" rtl="0" eaLnBrk="1" latinLnBrk="0" hangingPunct="1">
      <a:buClr>
        <a:schemeClr val="bg2"/>
      </a:buClr>
      <a:buFont typeface="Arial" panose="020B0604020202020204" pitchFamily="34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717550" indent="-177800" algn="l" defTabSz="1088959" rtl="0" eaLnBrk="1" latinLnBrk="0" hangingPunct="1">
      <a:buClr>
        <a:schemeClr val="bg2"/>
      </a:buClr>
      <a:buFont typeface="Arial" panose="020B0604020202020204" pitchFamily="34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2397" algn="l" defTabSz="108895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877" algn="l" defTabSz="108895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1356" algn="l" defTabSz="108895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5836" algn="l" defTabSz="108895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B916F-318E-4940-99D2-6F2A912A4D17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6071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B916F-318E-4940-99D2-6F2A912A4D17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2273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B916F-318E-4940-99D2-6F2A912A4D17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22736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B916F-318E-4940-99D2-6F2A912A4D17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22736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B916F-318E-4940-99D2-6F2A912A4D17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22736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B916F-318E-4940-99D2-6F2A912A4D17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22736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B916F-318E-4940-99D2-6F2A912A4D17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2273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B916F-318E-4940-99D2-6F2A912A4D17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2273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B916F-318E-4940-99D2-6F2A912A4D17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22736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B916F-318E-4940-99D2-6F2A912A4D17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22736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B916F-318E-4940-99D2-6F2A912A4D17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799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B916F-318E-4940-99D2-6F2A912A4D17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7990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B916F-318E-4940-99D2-6F2A912A4D17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22736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B916F-318E-4940-99D2-6F2A912A4D17}" type="slidenum">
              <a:rPr lang="en-GB" smtClean="0"/>
              <a:pPr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22736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B916F-318E-4940-99D2-6F2A912A4D17}" type="slidenum">
              <a:rPr lang="en-GB" smtClean="0"/>
              <a:pPr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22736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B916F-318E-4940-99D2-6F2A912A4D17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22736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B916F-318E-4940-99D2-6F2A912A4D17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22736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B916F-318E-4940-99D2-6F2A912A4D17}" type="slidenum">
              <a:rPr lang="en-GB" smtClean="0"/>
              <a:pPr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22736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B916F-318E-4940-99D2-6F2A912A4D17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22736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B916F-318E-4940-99D2-6F2A912A4D17}" type="slidenum">
              <a:rPr lang="en-GB" smtClean="0"/>
              <a:pPr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22736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B916F-318E-4940-99D2-6F2A912A4D17}" type="slidenum">
              <a:rPr lang="en-GB" smtClean="0"/>
              <a:pPr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22736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B916F-318E-4940-99D2-6F2A912A4D17}" type="slidenum">
              <a:rPr lang="en-GB" smtClean="0"/>
              <a:pPr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2273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B916F-318E-4940-99D2-6F2A912A4D17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22736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B916F-318E-4940-99D2-6F2A912A4D17}" type="slidenum">
              <a:rPr lang="en-GB" smtClean="0"/>
              <a:pPr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22736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B916F-318E-4940-99D2-6F2A912A4D17}" type="slidenum">
              <a:rPr lang="en-GB" smtClean="0"/>
              <a:pPr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22736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B916F-318E-4940-99D2-6F2A912A4D17}" type="slidenum">
              <a:rPr lang="en-GB" smtClean="0"/>
              <a:pPr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22736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B916F-318E-4940-99D2-6F2A912A4D17}" type="slidenum">
              <a:rPr lang="en-GB" smtClean="0"/>
              <a:pPr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22736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B916F-318E-4940-99D2-6F2A912A4D17}" type="slidenum">
              <a:rPr lang="en-GB" smtClean="0"/>
              <a:pPr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7990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B916F-318E-4940-99D2-6F2A912A4D17}" type="slidenum">
              <a:rPr lang="en-GB" smtClean="0"/>
              <a:pPr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22736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B916F-318E-4940-99D2-6F2A912A4D17}" type="slidenum">
              <a:rPr lang="en-GB" smtClean="0"/>
              <a:pPr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22736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B916F-318E-4940-99D2-6F2A912A4D17}" type="slidenum">
              <a:rPr lang="en-GB" smtClean="0"/>
              <a:pPr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22736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B916F-318E-4940-99D2-6F2A912A4D17}" type="slidenum">
              <a:rPr lang="en-GB" smtClean="0"/>
              <a:pPr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22736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B916F-318E-4940-99D2-6F2A912A4D17}" type="slidenum">
              <a:rPr lang="en-GB" smtClean="0"/>
              <a:pPr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2273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B916F-318E-4940-99D2-6F2A912A4D17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22736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B916F-318E-4940-99D2-6F2A912A4D17}" type="slidenum">
              <a:rPr lang="en-GB" smtClean="0"/>
              <a:pPr/>
              <a:t>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22736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B916F-318E-4940-99D2-6F2A912A4D17}" type="slidenum">
              <a:rPr lang="en-GB" smtClean="0"/>
              <a:pPr/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22736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B916F-318E-4940-99D2-6F2A912A4D17}" type="slidenum">
              <a:rPr lang="en-GB" smtClean="0"/>
              <a:pPr/>
              <a:t>46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22736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B916F-318E-4940-99D2-6F2A912A4D17}" type="slidenum">
              <a:rPr lang="en-GB" smtClean="0"/>
              <a:pPr/>
              <a:t>47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22736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B916F-318E-4940-99D2-6F2A912A4D17}" type="slidenum">
              <a:rPr lang="en-GB" smtClean="0"/>
              <a:pPr/>
              <a:t>48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22736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B916F-318E-4940-99D2-6F2A912A4D17}" type="slidenum">
              <a:rPr lang="en-GB" smtClean="0"/>
              <a:pPr/>
              <a:t>49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22736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B916F-318E-4940-99D2-6F2A912A4D17}" type="slidenum">
              <a:rPr lang="en-GB" smtClean="0"/>
              <a:pPr/>
              <a:t>50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22736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B916F-318E-4940-99D2-6F2A912A4D17}" type="slidenum">
              <a:rPr lang="en-GB" smtClean="0"/>
              <a:pPr/>
              <a:t>51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22736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B916F-318E-4940-99D2-6F2A912A4D17}" type="slidenum">
              <a:rPr lang="en-GB" smtClean="0"/>
              <a:pPr/>
              <a:t>52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2273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B916F-318E-4940-99D2-6F2A912A4D17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2273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B916F-318E-4940-99D2-6F2A912A4D17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2273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B916F-318E-4940-99D2-6F2A912A4D17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2273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B916F-318E-4940-99D2-6F2A912A4D17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2273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B916F-318E-4940-99D2-6F2A912A4D17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2273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Headline, Calibri Bold, 32 </a:t>
            </a:r>
            <a:r>
              <a:rPr lang="en-US" noProof="0" dirty="0" err="1"/>
              <a:t>pt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82600" y="1630363"/>
            <a:ext cx="11160125" cy="2308324"/>
          </a:xfrm>
        </p:spPr>
        <p:txBody>
          <a:bodyPr>
            <a:spAutoFit/>
          </a:bodyPr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Subhead, Calibri, 26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7378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637" y="365210"/>
            <a:ext cx="10521077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3" y="1826048"/>
            <a:ext cx="10239130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636" y="6357822"/>
            <a:ext cx="2744629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40704" y="6357822"/>
            <a:ext cx="41169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5085" y="6357822"/>
            <a:ext cx="2744629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7600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1" r:id="rId1"/>
  </p:sldLayoutIdLst>
  <p:txStyles>
    <p:titleStyle>
      <a:lvl1pPr algn="l" defTabSz="914583" rtl="0" eaLnBrk="1" latinLnBrk="0" hangingPunct="1">
        <a:lnSpc>
          <a:spcPct val="90000"/>
        </a:lnSpc>
        <a:spcBef>
          <a:spcPct val="0"/>
        </a:spcBef>
        <a:buNone/>
        <a:defRPr sz="5401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46" indent="-228646" algn="l" defTabSz="91458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1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937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229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520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811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5103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394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86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977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91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583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874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166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457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749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40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332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12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notesSlide" Target="../notesSlides/notesSlide17.xml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Relationship Id="rId4" Type="http://schemas.openxmlformats.org/officeDocument/2006/relationships/image" Target="../media/image15.JP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notesSlide" Target="../notesSlides/notesSlide20.xml"/><Relationship Id="rId7" Type="http://schemas.openxmlformats.org/officeDocument/2006/relationships/diagramColors" Target="../diagrams/colors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4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5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6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notesSlide" Target="../notesSlides/notesSlide31.xml"/><Relationship Id="rId7" Type="http://schemas.openxmlformats.org/officeDocument/2006/relationships/diagramColors" Target="../diagrams/colors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7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0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7.xml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3.xml"/><Relationship Id="rId4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4.xml"/><Relationship Id="rId4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    Calibri Bold 36 </a:t>
            </a:r>
            <a:r>
              <a:rPr lang="en-US" dirty="0" err="1">
                <a:solidFill>
                  <a:schemeClr val="accent2"/>
                </a:solidFill>
              </a:rPr>
              <a:t>pt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en-US" dirty="0"/>
              <a:t>Presenter, Calibri 20 </a:t>
            </a:r>
            <a:r>
              <a:rPr lang="en-US" dirty="0" err="1"/>
              <a:t>pt</a:t>
            </a:r>
            <a:r>
              <a:rPr lang="en-US" dirty="0"/>
              <a:t>, Version 00,  </a:t>
            </a:r>
            <a:br>
              <a:rPr lang="en-US" dirty="0"/>
            </a:br>
            <a:r>
              <a:rPr lang="en-US" dirty="0"/>
              <a:t>English, Month 20XX</a:t>
            </a:r>
          </a:p>
        </p:txBody>
      </p:sp>
      <p:sp>
        <p:nvSpPr>
          <p:cNvPr id="7" name="Untertitel 6"/>
          <p:cNvSpPr>
            <a:spLocks noGrp="1"/>
          </p:cNvSpPr>
          <p:nvPr>
            <p:ph type="subTitle" idx="4294967295"/>
          </p:nvPr>
        </p:nvSpPr>
        <p:spPr bwMode="gray">
          <a:xfrm>
            <a:off x="0" y="3233738"/>
            <a:ext cx="5651500" cy="1477962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Internal version,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        Calibri Bold 48 </a:t>
            </a:r>
            <a:r>
              <a:rPr lang="en-US" dirty="0" err="1">
                <a:solidFill>
                  <a:schemeClr val="accent2"/>
                </a:solidFill>
              </a:rPr>
              <a:t>pt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3" name="Freeform 9"/>
          <p:cNvSpPr>
            <a:spLocks noChangeAspect="1" noEditPoints="1"/>
          </p:cNvSpPr>
          <p:nvPr/>
        </p:nvSpPr>
        <p:spPr bwMode="auto">
          <a:xfrm>
            <a:off x="6582620" y="1647826"/>
            <a:ext cx="5059445" cy="4590358"/>
          </a:xfrm>
          <a:custGeom>
            <a:avLst/>
            <a:gdLst>
              <a:gd name="T0" fmla="*/ 3142 w 3322"/>
              <a:gd name="T1" fmla="*/ 784 h 3014"/>
              <a:gd name="T2" fmla="*/ 2538 w 3322"/>
              <a:gd name="T3" fmla="*/ 182 h 3014"/>
              <a:gd name="T4" fmla="*/ 1746 w 3322"/>
              <a:gd name="T5" fmla="*/ 2 h 3014"/>
              <a:gd name="T6" fmla="*/ 186 w 3322"/>
              <a:gd name="T7" fmla="*/ 138 h 3014"/>
              <a:gd name="T8" fmla="*/ 6 w 3322"/>
              <a:gd name="T9" fmla="*/ 310 h 3014"/>
              <a:gd name="T10" fmla="*/ 48 w 3322"/>
              <a:gd name="T11" fmla="*/ 2826 h 3014"/>
              <a:gd name="T12" fmla="*/ 1314 w 3322"/>
              <a:gd name="T13" fmla="*/ 2972 h 3014"/>
              <a:gd name="T14" fmla="*/ 1412 w 3322"/>
              <a:gd name="T15" fmla="*/ 2996 h 3014"/>
              <a:gd name="T16" fmla="*/ 2234 w 3322"/>
              <a:gd name="T17" fmla="*/ 2984 h 3014"/>
              <a:gd name="T18" fmla="*/ 2330 w 3322"/>
              <a:gd name="T19" fmla="*/ 2994 h 3014"/>
              <a:gd name="T20" fmla="*/ 3018 w 3322"/>
              <a:gd name="T21" fmla="*/ 2862 h 3014"/>
              <a:gd name="T22" fmla="*/ 3102 w 3322"/>
              <a:gd name="T23" fmla="*/ 2278 h 3014"/>
              <a:gd name="T24" fmla="*/ 3308 w 3322"/>
              <a:gd name="T25" fmla="*/ 1704 h 3014"/>
              <a:gd name="T26" fmla="*/ 2650 w 3322"/>
              <a:gd name="T27" fmla="*/ 2740 h 3014"/>
              <a:gd name="T28" fmla="*/ 3012 w 3322"/>
              <a:gd name="T29" fmla="*/ 2720 h 3014"/>
              <a:gd name="T30" fmla="*/ 2234 w 3322"/>
              <a:gd name="T31" fmla="*/ 2458 h 3014"/>
              <a:gd name="T32" fmla="*/ 2408 w 3322"/>
              <a:gd name="T33" fmla="*/ 2076 h 3014"/>
              <a:gd name="T34" fmla="*/ 2498 w 3322"/>
              <a:gd name="T35" fmla="*/ 1732 h 3014"/>
              <a:gd name="T36" fmla="*/ 2430 w 3322"/>
              <a:gd name="T37" fmla="*/ 1590 h 3014"/>
              <a:gd name="T38" fmla="*/ 2376 w 3322"/>
              <a:gd name="T39" fmla="*/ 1230 h 3014"/>
              <a:gd name="T40" fmla="*/ 2142 w 3322"/>
              <a:gd name="T41" fmla="*/ 972 h 3014"/>
              <a:gd name="T42" fmla="*/ 1824 w 3322"/>
              <a:gd name="T43" fmla="*/ 884 h 3014"/>
              <a:gd name="T44" fmla="*/ 1484 w 3322"/>
              <a:gd name="T45" fmla="*/ 988 h 3014"/>
              <a:gd name="T46" fmla="*/ 1262 w 3322"/>
              <a:gd name="T47" fmla="*/ 1256 h 3014"/>
              <a:gd name="T48" fmla="*/ 1230 w 3322"/>
              <a:gd name="T49" fmla="*/ 1636 h 3014"/>
              <a:gd name="T50" fmla="*/ 1150 w 3322"/>
              <a:gd name="T51" fmla="*/ 1740 h 3014"/>
              <a:gd name="T52" fmla="*/ 1256 w 3322"/>
              <a:gd name="T53" fmla="*/ 2092 h 3014"/>
              <a:gd name="T54" fmla="*/ 1418 w 3322"/>
              <a:gd name="T55" fmla="*/ 2742 h 3014"/>
              <a:gd name="T56" fmla="*/ 1314 w 3322"/>
              <a:gd name="T57" fmla="*/ 2750 h 3014"/>
              <a:gd name="T58" fmla="*/ 912 w 3322"/>
              <a:gd name="T59" fmla="*/ 2568 h 3014"/>
              <a:gd name="T60" fmla="*/ 538 w 3322"/>
              <a:gd name="T61" fmla="*/ 2072 h 3014"/>
              <a:gd name="T62" fmla="*/ 414 w 3322"/>
              <a:gd name="T63" fmla="*/ 1494 h 3014"/>
              <a:gd name="T64" fmla="*/ 656 w 3322"/>
              <a:gd name="T65" fmla="*/ 706 h 3014"/>
              <a:gd name="T66" fmla="*/ 1276 w 3322"/>
              <a:gd name="T67" fmla="*/ 196 h 3014"/>
              <a:gd name="T68" fmla="*/ 2040 w 3322"/>
              <a:gd name="T69" fmla="*/ 100 h 3014"/>
              <a:gd name="T70" fmla="*/ 2772 w 3322"/>
              <a:gd name="T71" fmla="*/ 452 h 3014"/>
              <a:gd name="T72" fmla="*/ 3190 w 3322"/>
              <a:gd name="T73" fmla="*/ 1142 h 3014"/>
              <a:gd name="T74" fmla="*/ 3198 w 3322"/>
              <a:gd name="T75" fmla="*/ 1820 h 3014"/>
              <a:gd name="T76" fmla="*/ 2922 w 3322"/>
              <a:gd name="T77" fmla="*/ 2380 h 3014"/>
              <a:gd name="T78" fmla="*/ 2436 w 3322"/>
              <a:gd name="T79" fmla="*/ 2766 h 3014"/>
              <a:gd name="T80" fmla="*/ 2286 w 3322"/>
              <a:gd name="T81" fmla="*/ 2718 h 3014"/>
              <a:gd name="T82" fmla="*/ 2422 w 3322"/>
              <a:gd name="T83" fmla="*/ 1744 h 3014"/>
              <a:gd name="T84" fmla="*/ 2346 w 3322"/>
              <a:gd name="T85" fmla="*/ 2056 h 3014"/>
              <a:gd name="T86" fmla="*/ 1320 w 3322"/>
              <a:gd name="T87" fmla="*/ 2072 h 3014"/>
              <a:gd name="T88" fmla="*/ 1220 w 3322"/>
              <a:gd name="T89" fmla="*/ 1746 h 3014"/>
              <a:gd name="T90" fmla="*/ 1316 w 3322"/>
              <a:gd name="T91" fmla="*/ 1636 h 3014"/>
              <a:gd name="T92" fmla="*/ 1338 w 3322"/>
              <a:gd name="T93" fmla="*/ 1290 h 3014"/>
              <a:gd name="T94" fmla="*/ 1530 w 3322"/>
              <a:gd name="T95" fmla="*/ 1058 h 3014"/>
              <a:gd name="T96" fmla="*/ 1824 w 3322"/>
              <a:gd name="T97" fmla="*/ 968 h 3014"/>
              <a:gd name="T98" fmla="*/ 2098 w 3322"/>
              <a:gd name="T99" fmla="*/ 1044 h 3014"/>
              <a:gd name="T100" fmla="*/ 2300 w 3322"/>
              <a:gd name="T101" fmla="*/ 1266 h 3014"/>
              <a:gd name="T102" fmla="*/ 2344 w 3322"/>
              <a:gd name="T103" fmla="*/ 1590 h 3014"/>
              <a:gd name="T104" fmla="*/ 2174 w 3322"/>
              <a:gd name="T105" fmla="*/ 2946 h 3014"/>
              <a:gd name="T106" fmla="*/ 972 w 3322"/>
              <a:gd name="T107" fmla="*/ 270 h 3014"/>
              <a:gd name="T108" fmla="*/ 578 w 3322"/>
              <a:gd name="T109" fmla="*/ 672 h 3014"/>
              <a:gd name="T110" fmla="*/ 360 w 3322"/>
              <a:gd name="T111" fmla="*/ 1198 h 3014"/>
              <a:gd name="T112" fmla="*/ 354 w 3322"/>
              <a:gd name="T113" fmla="*/ 1760 h 3014"/>
              <a:gd name="T114" fmla="*/ 586 w 3322"/>
              <a:gd name="T115" fmla="*/ 2328 h 3014"/>
              <a:gd name="T116" fmla="*/ 1016 w 3322"/>
              <a:gd name="T117" fmla="*/ 2750 h 3014"/>
              <a:gd name="T118" fmla="*/ 134 w 3322"/>
              <a:gd name="T119" fmla="*/ 2794 h 3014"/>
              <a:gd name="T120" fmla="*/ 84 w 3322"/>
              <a:gd name="T121" fmla="*/ 356 h 3014"/>
              <a:gd name="T122" fmla="*/ 218 w 3322"/>
              <a:gd name="T123" fmla="*/ 218 h 30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322" h="3014">
                <a:moveTo>
                  <a:pt x="3322" y="1498"/>
                </a:moveTo>
                <a:lnTo>
                  <a:pt x="3322" y="1498"/>
                </a:lnTo>
                <a:lnTo>
                  <a:pt x="3320" y="1420"/>
                </a:lnTo>
                <a:lnTo>
                  <a:pt x="3314" y="1344"/>
                </a:lnTo>
                <a:lnTo>
                  <a:pt x="3306" y="1270"/>
                </a:lnTo>
                <a:lnTo>
                  <a:pt x="3292" y="1196"/>
                </a:lnTo>
                <a:lnTo>
                  <a:pt x="3276" y="1124"/>
                </a:lnTo>
                <a:lnTo>
                  <a:pt x="3256" y="1052"/>
                </a:lnTo>
                <a:lnTo>
                  <a:pt x="3232" y="984"/>
                </a:lnTo>
                <a:lnTo>
                  <a:pt x="3204" y="916"/>
                </a:lnTo>
                <a:lnTo>
                  <a:pt x="3174" y="850"/>
                </a:lnTo>
                <a:lnTo>
                  <a:pt x="3142" y="784"/>
                </a:lnTo>
                <a:lnTo>
                  <a:pt x="3106" y="722"/>
                </a:lnTo>
                <a:lnTo>
                  <a:pt x="3066" y="662"/>
                </a:lnTo>
                <a:lnTo>
                  <a:pt x="3024" y="602"/>
                </a:lnTo>
                <a:lnTo>
                  <a:pt x="2980" y="546"/>
                </a:lnTo>
                <a:lnTo>
                  <a:pt x="2934" y="492"/>
                </a:lnTo>
                <a:lnTo>
                  <a:pt x="2884" y="440"/>
                </a:lnTo>
                <a:lnTo>
                  <a:pt x="2832" y="390"/>
                </a:lnTo>
                <a:lnTo>
                  <a:pt x="2778" y="342"/>
                </a:lnTo>
                <a:lnTo>
                  <a:pt x="2720" y="298"/>
                </a:lnTo>
                <a:lnTo>
                  <a:pt x="2662" y="256"/>
                </a:lnTo>
                <a:lnTo>
                  <a:pt x="2602" y="218"/>
                </a:lnTo>
                <a:lnTo>
                  <a:pt x="2538" y="182"/>
                </a:lnTo>
                <a:lnTo>
                  <a:pt x="2474" y="148"/>
                </a:lnTo>
                <a:lnTo>
                  <a:pt x="2408" y="118"/>
                </a:lnTo>
                <a:lnTo>
                  <a:pt x="2340" y="92"/>
                </a:lnTo>
                <a:lnTo>
                  <a:pt x="2270" y="68"/>
                </a:lnTo>
                <a:lnTo>
                  <a:pt x="2200" y="48"/>
                </a:lnTo>
                <a:lnTo>
                  <a:pt x="2126" y="32"/>
                </a:lnTo>
                <a:lnTo>
                  <a:pt x="2054" y="18"/>
                </a:lnTo>
                <a:lnTo>
                  <a:pt x="1978" y="8"/>
                </a:lnTo>
                <a:lnTo>
                  <a:pt x="1902" y="2"/>
                </a:lnTo>
                <a:lnTo>
                  <a:pt x="1826" y="0"/>
                </a:lnTo>
                <a:lnTo>
                  <a:pt x="1826" y="0"/>
                </a:lnTo>
                <a:lnTo>
                  <a:pt x="1746" y="2"/>
                </a:lnTo>
                <a:lnTo>
                  <a:pt x="1666" y="8"/>
                </a:lnTo>
                <a:lnTo>
                  <a:pt x="1588" y="20"/>
                </a:lnTo>
                <a:lnTo>
                  <a:pt x="1510" y="34"/>
                </a:lnTo>
                <a:lnTo>
                  <a:pt x="1432" y="52"/>
                </a:lnTo>
                <a:lnTo>
                  <a:pt x="1356" y="76"/>
                </a:lnTo>
                <a:lnTo>
                  <a:pt x="1282" y="102"/>
                </a:lnTo>
                <a:lnTo>
                  <a:pt x="1208" y="134"/>
                </a:lnTo>
                <a:lnTo>
                  <a:pt x="248" y="134"/>
                </a:lnTo>
                <a:lnTo>
                  <a:pt x="248" y="134"/>
                </a:lnTo>
                <a:lnTo>
                  <a:pt x="226" y="134"/>
                </a:lnTo>
                <a:lnTo>
                  <a:pt x="206" y="136"/>
                </a:lnTo>
                <a:lnTo>
                  <a:pt x="186" y="138"/>
                </a:lnTo>
                <a:lnTo>
                  <a:pt x="168" y="142"/>
                </a:lnTo>
                <a:lnTo>
                  <a:pt x="136" y="152"/>
                </a:lnTo>
                <a:lnTo>
                  <a:pt x="110" y="166"/>
                </a:lnTo>
                <a:lnTo>
                  <a:pt x="86" y="180"/>
                </a:lnTo>
                <a:lnTo>
                  <a:pt x="68" y="198"/>
                </a:lnTo>
                <a:lnTo>
                  <a:pt x="52" y="214"/>
                </a:lnTo>
                <a:lnTo>
                  <a:pt x="40" y="232"/>
                </a:lnTo>
                <a:lnTo>
                  <a:pt x="40" y="232"/>
                </a:lnTo>
                <a:lnTo>
                  <a:pt x="28" y="250"/>
                </a:lnTo>
                <a:lnTo>
                  <a:pt x="18" y="270"/>
                </a:lnTo>
                <a:lnTo>
                  <a:pt x="12" y="290"/>
                </a:lnTo>
                <a:lnTo>
                  <a:pt x="6" y="310"/>
                </a:lnTo>
                <a:lnTo>
                  <a:pt x="4" y="328"/>
                </a:lnTo>
                <a:lnTo>
                  <a:pt x="0" y="346"/>
                </a:lnTo>
                <a:lnTo>
                  <a:pt x="0" y="380"/>
                </a:lnTo>
                <a:lnTo>
                  <a:pt x="0" y="2652"/>
                </a:lnTo>
                <a:lnTo>
                  <a:pt x="0" y="2652"/>
                </a:lnTo>
                <a:lnTo>
                  <a:pt x="0" y="2682"/>
                </a:lnTo>
                <a:lnTo>
                  <a:pt x="4" y="2712"/>
                </a:lnTo>
                <a:lnTo>
                  <a:pt x="8" y="2738"/>
                </a:lnTo>
                <a:lnTo>
                  <a:pt x="16" y="2762"/>
                </a:lnTo>
                <a:lnTo>
                  <a:pt x="24" y="2786"/>
                </a:lnTo>
                <a:lnTo>
                  <a:pt x="36" y="2806"/>
                </a:lnTo>
                <a:lnTo>
                  <a:pt x="48" y="2826"/>
                </a:lnTo>
                <a:lnTo>
                  <a:pt x="64" y="2844"/>
                </a:lnTo>
                <a:lnTo>
                  <a:pt x="80" y="2858"/>
                </a:lnTo>
                <a:lnTo>
                  <a:pt x="98" y="2872"/>
                </a:lnTo>
                <a:lnTo>
                  <a:pt x="118" y="2884"/>
                </a:lnTo>
                <a:lnTo>
                  <a:pt x="142" y="2894"/>
                </a:lnTo>
                <a:lnTo>
                  <a:pt x="166" y="2900"/>
                </a:lnTo>
                <a:lnTo>
                  <a:pt x="190" y="2906"/>
                </a:lnTo>
                <a:lnTo>
                  <a:pt x="218" y="2908"/>
                </a:lnTo>
                <a:lnTo>
                  <a:pt x="248" y="2910"/>
                </a:lnTo>
                <a:lnTo>
                  <a:pt x="1314" y="2910"/>
                </a:lnTo>
                <a:lnTo>
                  <a:pt x="1314" y="2972"/>
                </a:lnTo>
                <a:lnTo>
                  <a:pt x="1314" y="2972"/>
                </a:lnTo>
                <a:lnTo>
                  <a:pt x="1314" y="2980"/>
                </a:lnTo>
                <a:lnTo>
                  <a:pt x="1318" y="2988"/>
                </a:lnTo>
                <a:lnTo>
                  <a:pt x="1322" y="2994"/>
                </a:lnTo>
                <a:lnTo>
                  <a:pt x="1330" y="3002"/>
                </a:lnTo>
                <a:lnTo>
                  <a:pt x="1338" y="3006"/>
                </a:lnTo>
                <a:lnTo>
                  <a:pt x="1346" y="3010"/>
                </a:lnTo>
                <a:lnTo>
                  <a:pt x="1358" y="3012"/>
                </a:lnTo>
                <a:lnTo>
                  <a:pt x="1368" y="3014"/>
                </a:lnTo>
                <a:lnTo>
                  <a:pt x="1368" y="3014"/>
                </a:lnTo>
                <a:lnTo>
                  <a:pt x="1386" y="3010"/>
                </a:lnTo>
                <a:lnTo>
                  <a:pt x="1400" y="3006"/>
                </a:lnTo>
                <a:lnTo>
                  <a:pt x="1412" y="2996"/>
                </a:lnTo>
                <a:lnTo>
                  <a:pt x="1420" y="2986"/>
                </a:lnTo>
                <a:lnTo>
                  <a:pt x="1420" y="2986"/>
                </a:lnTo>
                <a:lnTo>
                  <a:pt x="1424" y="2994"/>
                </a:lnTo>
                <a:lnTo>
                  <a:pt x="1430" y="3000"/>
                </a:lnTo>
                <a:lnTo>
                  <a:pt x="1438" y="3004"/>
                </a:lnTo>
                <a:lnTo>
                  <a:pt x="1448" y="3006"/>
                </a:lnTo>
                <a:lnTo>
                  <a:pt x="2204" y="3006"/>
                </a:lnTo>
                <a:lnTo>
                  <a:pt x="2204" y="3006"/>
                </a:lnTo>
                <a:lnTo>
                  <a:pt x="2214" y="3004"/>
                </a:lnTo>
                <a:lnTo>
                  <a:pt x="2222" y="3000"/>
                </a:lnTo>
                <a:lnTo>
                  <a:pt x="2230" y="2992"/>
                </a:lnTo>
                <a:lnTo>
                  <a:pt x="2234" y="2984"/>
                </a:lnTo>
                <a:lnTo>
                  <a:pt x="2234" y="2984"/>
                </a:lnTo>
                <a:lnTo>
                  <a:pt x="2236" y="2990"/>
                </a:lnTo>
                <a:lnTo>
                  <a:pt x="2240" y="2996"/>
                </a:lnTo>
                <a:lnTo>
                  <a:pt x="2252" y="3004"/>
                </a:lnTo>
                <a:lnTo>
                  <a:pt x="2268" y="3010"/>
                </a:lnTo>
                <a:lnTo>
                  <a:pt x="2286" y="3014"/>
                </a:lnTo>
                <a:lnTo>
                  <a:pt x="2286" y="3014"/>
                </a:lnTo>
                <a:lnTo>
                  <a:pt x="2296" y="3012"/>
                </a:lnTo>
                <a:lnTo>
                  <a:pt x="2306" y="3010"/>
                </a:lnTo>
                <a:lnTo>
                  <a:pt x="2316" y="3006"/>
                </a:lnTo>
                <a:lnTo>
                  <a:pt x="2324" y="3002"/>
                </a:lnTo>
                <a:lnTo>
                  <a:pt x="2330" y="2994"/>
                </a:lnTo>
                <a:lnTo>
                  <a:pt x="2336" y="2988"/>
                </a:lnTo>
                <a:lnTo>
                  <a:pt x="2338" y="2980"/>
                </a:lnTo>
                <a:lnTo>
                  <a:pt x="2340" y="2972"/>
                </a:lnTo>
                <a:lnTo>
                  <a:pt x="2340" y="2910"/>
                </a:lnTo>
                <a:lnTo>
                  <a:pt x="2890" y="2910"/>
                </a:lnTo>
                <a:lnTo>
                  <a:pt x="2890" y="2910"/>
                </a:lnTo>
                <a:lnTo>
                  <a:pt x="2916" y="2908"/>
                </a:lnTo>
                <a:lnTo>
                  <a:pt x="2938" y="2904"/>
                </a:lnTo>
                <a:lnTo>
                  <a:pt x="2960" y="2896"/>
                </a:lnTo>
                <a:lnTo>
                  <a:pt x="2982" y="2888"/>
                </a:lnTo>
                <a:lnTo>
                  <a:pt x="3000" y="2876"/>
                </a:lnTo>
                <a:lnTo>
                  <a:pt x="3018" y="2862"/>
                </a:lnTo>
                <a:lnTo>
                  <a:pt x="3034" y="2846"/>
                </a:lnTo>
                <a:lnTo>
                  <a:pt x="3048" y="2830"/>
                </a:lnTo>
                <a:lnTo>
                  <a:pt x="3060" y="2812"/>
                </a:lnTo>
                <a:lnTo>
                  <a:pt x="3072" y="2794"/>
                </a:lnTo>
                <a:lnTo>
                  <a:pt x="3080" y="2774"/>
                </a:lnTo>
                <a:lnTo>
                  <a:pt x="3088" y="2756"/>
                </a:lnTo>
                <a:lnTo>
                  <a:pt x="3094" y="2736"/>
                </a:lnTo>
                <a:lnTo>
                  <a:pt x="3100" y="2716"/>
                </a:lnTo>
                <a:lnTo>
                  <a:pt x="3102" y="2698"/>
                </a:lnTo>
                <a:lnTo>
                  <a:pt x="3102" y="2680"/>
                </a:lnTo>
                <a:lnTo>
                  <a:pt x="3102" y="2278"/>
                </a:lnTo>
                <a:lnTo>
                  <a:pt x="3102" y="2278"/>
                </a:lnTo>
                <a:lnTo>
                  <a:pt x="3128" y="2234"/>
                </a:lnTo>
                <a:lnTo>
                  <a:pt x="3154" y="2190"/>
                </a:lnTo>
                <a:lnTo>
                  <a:pt x="3176" y="2144"/>
                </a:lnTo>
                <a:lnTo>
                  <a:pt x="3198" y="2096"/>
                </a:lnTo>
                <a:lnTo>
                  <a:pt x="3218" y="2050"/>
                </a:lnTo>
                <a:lnTo>
                  <a:pt x="3236" y="2002"/>
                </a:lnTo>
                <a:lnTo>
                  <a:pt x="3252" y="1954"/>
                </a:lnTo>
                <a:lnTo>
                  <a:pt x="3266" y="1904"/>
                </a:lnTo>
                <a:lnTo>
                  <a:pt x="3280" y="1854"/>
                </a:lnTo>
                <a:lnTo>
                  <a:pt x="3290" y="1804"/>
                </a:lnTo>
                <a:lnTo>
                  <a:pt x="3300" y="1754"/>
                </a:lnTo>
                <a:lnTo>
                  <a:pt x="3308" y="1704"/>
                </a:lnTo>
                <a:lnTo>
                  <a:pt x="3314" y="1652"/>
                </a:lnTo>
                <a:lnTo>
                  <a:pt x="3318" y="1602"/>
                </a:lnTo>
                <a:lnTo>
                  <a:pt x="3322" y="1550"/>
                </a:lnTo>
                <a:lnTo>
                  <a:pt x="3322" y="1498"/>
                </a:lnTo>
                <a:lnTo>
                  <a:pt x="3322" y="1498"/>
                </a:lnTo>
                <a:close/>
                <a:moveTo>
                  <a:pt x="2890" y="2826"/>
                </a:moveTo>
                <a:lnTo>
                  <a:pt x="2502" y="2826"/>
                </a:lnTo>
                <a:lnTo>
                  <a:pt x="2502" y="2826"/>
                </a:lnTo>
                <a:lnTo>
                  <a:pt x="2540" y="2806"/>
                </a:lnTo>
                <a:lnTo>
                  <a:pt x="2578" y="2784"/>
                </a:lnTo>
                <a:lnTo>
                  <a:pt x="2614" y="2762"/>
                </a:lnTo>
                <a:lnTo>
                  <a:pt x="2650" y="2740"/>
                </a:lnTo>
                <a:lnTo>
                  <a:pt x="2684" y="2716"/>
                </a:lnTo>
                <a:lnTo>
                  <a:pt x="2720" y="2690"/>
                </a:lnTo>
                <a:lnTo>
                  <a:pt x="2752" y="2664"/>
                </a:lnTo>
                <a:lnTo>
                  <a:pt x="2786" y="2638"/>
                </a:lnTo>
                <a:lnTo>
                  <a:pt x="2850" y="2582"/>
                </a:lnTo>
                <a:lnTo>
                  <a:pt x="2910" y="2522"/>
                </a:lnTo>
                <a:lnTo>
                  <a:pt x="2966" y="2458"/>
                </a:lnTo>
                <a:lnTo>
                  <a:pt x="3018" y="2392"/>
                </a:lnTo>
                <a:lnTo>
                  <a:pt x="3018" y="2680"/>
                </a:lnTo>
                <a:lnTo>
                  <a:pt x="3018" y="2680"/>
                </a:lnTo>
                <a:lnTo>
                  <a:pt x="3018" y="2698"/>
                </a:lnTo>
                <a:lnTo>
                  <a:pt x="3012" y="2720"/>
                </a:lnTo>
                <a:lnTo>
                  <a:pt x="3002" y="2744"/>
                </a:lnTo>
                <a:lnTo>
                  <a:pt x="2988" y="2768"/>
                </a:lnTo>
                <a:lnTo>
                  <a:pt x="2980" y="2780"/>
                </a:lnTo>
                <a:lnTo>
                  <a:pt x="2972" y="2792"/>
                </a:lnTo>
                <a:lnTo>
                  <a:pt x="2960" y="2800"/>
                </a:lnTo>
                <a:lnTo>
                  <a:pt x="2950" y="2810"/>
                </a:lnTo>
                <a:lnTo>
                  <a:pt x="2936" y="2816"/>
                </a:lnTo>
                <a:lnTo>
                  <a:pt x="2922" y="2822"/>
                </a:lnTo>
                <a:lnTo>
                  <a:pt x="2908" y="2824"/>
                </a:lnTo>
                <a:lnTo>
                  <a:pt x="2890" y="2826"/>
                </a:lnTo>
                <a:lnTo>
                  <a:pt x="2890" y="2826"/>
                </a:lnTo>
                <a:close/>
                <a:moveTo>
                  <a:pt x="2234" y="2458"/>
                </a:moveTo>
                <a:lnTo>
                  <a:pt x="2320" y="2336"/>
                </a:lnTo>
                <a:lnTo>
                  <a:pt x="2320" y="2336"/>
                </a:lnTo>
                <a:lnTo>
                  <a:pt x="2324" y="2326"/>
                </a:lnTo>
                <a:lnTo>
                  <a:pt x="2326" y="2318"/>
                </a:lnTo>
                <a:lnTo>
                  <a:pt x="2326" y="2142"/>
                </a:lnTo>
                <a:lnTo>
                  <a:pt x="2326" y="2142"/>
                </a:lnTo>
                <a:lnTo>
                  <a:pt x="2342" y="2136"/>
                </a:lnTo>
                <a:lnTo>
                  <a:pt x="2356" y="2126"/>
                </a:lnTo>
                <a:lnTo>
                  <a:pt x="2370" y="2116"/>
                </a:lnTo>
                <a:lnTo>
                  <a:pt x="2384" y="2104"/>
                </a:lnTo>
                <a:lnTo>
                  <a:pt x="2396" y="2090"/>
                </a:lnTo>
                <a:lnTo>
                  <a:pt x="2408" y="2076"/>
                </a:lnTo>
                <a:lnTo>
                  <a:pt x="2418" y="2060"/>
                </a:lnTo>
                <a:lnTo>
                  <a:pt x="2426" y="2042"/>
                </a:lnTo>
                <a:lnTo>
                  <a:pt x="2426" y="2042"/>
                </a:lnTo>
                <a:lnTo>
                  <a:pt x="2428" y="2038"/>
                </a:lnTo>
                <a:lnTo>
                  <a:pt x="2500" y="1812"/>
                </a:lnTo>
                <a:lnTo>
                  <a:pt x="2500" y="1812"/>
                </a:lnTo>
                <a:lnTo>
                  <a:pt x="2504" y="1796"/>
                </a:lnTo>
                <a:lnTo>
                  <a:pt x="2506" y="1780"/>
                </a:lnTo>
                <a:lnTo>
                  <a:pt x="2506" y="1766"/>
                </a:lnTo>
                <a:lnTo>
                  <a:pt x="2504" y="1752"/>
                </a:lnTo>
                <a:lnTo>
                  <a:pt x="2502" y="1742"/>
                </a:lnTo>
                <a:lnTo>
                  <a:pt x="2498" y="1732"/>
                </a:lnTo>
                <a:lnTo>
                  <a:pt x="2488" y="1716"/>
                </a:lnTo>
                <a:lnTo>
                  <a:pt x="2488" y="1716"/>
                </a:lnTo>
                <a:lnTo>
                  <a:pt x="2478" y="1704"/>
                </a:lnTo>
                <a:lnTo>
                  <a:pt x="2470" y="1698"/>
                </a:lnTo>
                <a:lnTo>
                  <a:pt x="2460" y="1692"/>
                </a:lnTo>
                <a:lnTo>
                  <a:pt x="2450" y="1688"/>
                </a:lnTo>
                <a:lnTo>
                  <a:pt x="2438" y="1684"/>
                </a:lnTo>
                <a:lnTo>
                  <a:pt x="2424" y="1682"/>
                </a:lnTo>
                <a:lnTo>
                  <a:pt x="2408" y="1680"/>
                </a:lnTo>
                <a:lnTo>
                  <a:pt x="2408" y="1680"/>
                </a:lnTo>
                <a:lnTo>
                  <a:pt x="2420" y="1636"/>
                </a:lnTo>
                <a:lnTo>
                  <a:pt x="2430" y="1590"/>
                </a:lnTo>
                <a:lnTo>
                  <a:pt x="2434" y="1542"/>
                </a:lnTo>
                <a:lnTo>
                  <a:pt x="2436" y="1494"/>
                </a:lnTo>
                <a:lnTo>
                  <a:pt x="2436" y="1494"/>
                </a:lnTo>
                <a:lnTo>
                  <a:pt x="2436" y="1464"/>
                </a:lnTo>
                <a:lnTo>
                  <a:pt x="2434" y="1432"/>
                </a:lnTo>
                <a:lnTo>
                  <a:pt x="2430" y="1402"/>
                </a:lnTo>
                <a:lnTo>
                  <a:pt x="2424" y="1372"/>
                </a:lnTo>
                <a:lnTo>
                  <a:pt x="2418" y="1342"/>
                </a:lnTo>
                <a:lnTo>
                  <a:pt x="2408" y="1314"/>
                </a:lnTo>
                <a:lnTo>
                  <a:pt x="2400" y="1284"/>
                </a:lnTo>
                <a:lnTo>
                  <a:pt x="2388" y="1256"/>
                </a:lnTo>
                <a:lnTo>
                  <a:pt x="2376" y="1230"/>
                </a:lnTo>
                <a:lnTo>
                  <a:pt x="2362" y="1204"/>
                </a:lnTo>
                <a:lnTo>
                  <a:pt x="2348" y="1178"/>
                </a:lnTo>
                <a:lnTo>
                  <a:pt x="2332" y="1154"/>
                </a:lnTo>
                <a:lnTo>
                  <a:pt x="2314" y="1130"/>
                </a:lnTo>
                <a:lnTo>
                  <a:pt x="2296" y="1106"/>
                </a:lnTo>
                <a:lnTo>
                  <a:pt x="2278" y="1084"/>
                </a:lnTo>
                <a:lnTo>
                  <a:pt x="2258" y="1062"/>
                </a:lnTo>
                <a:lnTo>
                  <a:pt x="2236" y="1042"/>
                </a:lnTo>
                <a:lnTo>
                  <a:pt x="2214" y="1022"/>
                </a:lnTo>
                <a:lnTo>
                  <a:pt x="2190" y="1004"/>
                </a:lnTo>
                <a:lnTo>
                  <a:pt x="2166" y="988"/>
                </a:lnTo>
                <a:lnTo>
                  <a:pt x="2142" y="972"/>
                </a:lnTo>
                <a:lnTo>
                  <a:pt x="2116" y="958"/>
                </a:lnTo>
                <a:lnTo>
                  <a:pt x="2090" y="944"/>
                </a:lnTo>
                <a:lnTo>
                  <a:pt x="2062" y="932"/>
                </a:lnTo>
                <a:lnTo>
                  <a:pt x="2036" y="920"/>
                </a:lnTo>
                <a:lnTo>
                  <a:pt x="2006" y="910"/>
                </a:lnTo>
                <a:lnTo>
                  <a:pt x="1978" y="902"/>
                </a:lnTo>
                <a:lnTo>
                  <a:pt x="1948" y="896"/>
                </a:lnTo>
                <a:lnTo>
                  <a:pt x="1918" y="890"/>
                </a:lnTo>
                <a:lnTo>
                  <a:pt x="1888" y="886"/>
                </a:lnTo>
                <a:lnTo>
                  <a:pt x="1856" y="884"/>
                </a:lnTo>
                <a:lnTo>
                  <a:pt x="1824" y="884"/>
                </a:lnTo>
                <a:lnTo>
                  <a:pt x="1824" y="884"/>
                </a:lnTo>
                <a:lnTo>
                  <a:pt x="1794" y="884"/>
                </a:lnTo>
                <a:lnTo>
                  <a:pt x="1762" y="886"/>
                </a:lnTo>
                <a:lnTo>
                  <a:pt x="1732" y="890"/>
                </a:lnTo>
                <a:lnTo>
                  <a:pt x="1702" y="896"/>
                </a:lnTo>
                <a:lnTo>
                  <a:pt x="1672" y="902"/>
                </a:lnTo>
                <a:lnTo>
                  <a:pt x="1644" y="910"/>
                </a:lnTo>
                <a:lnTo>
                  <a:pt x="1614" y="920"/>
                </a:lnTo>
                <a:lnTo>
                  <a:pt x="1588" y="932"/>
                </a:lnTo>
                <a:lnTo>
                  <a:pt x="1560" y="944"/>
                </a:lnTo>
                <a:lnTo>
                  <a:pt x="1534" y="958"/>
                </a:lnTo>
                <a:lnTo>
                  <a:pt x="1508" y="972"/>
                </a:lnTo>
                <a:lnTo>
                  <a:pt x="1484" y="988"/>
                </a:lnTo>
                <a:lnTo>
                  <a:pt x="1460" y="1004"/>
                </a:lnTo>
                <a:lnTo>
                  <a:pt x="1436" y="1022"/>
                </a:lnTo>
                <a:lnTo>
                  <a:pt x="1414" y="1042"/>
                </a:lnTo>
                <a:lnTo>
                  <a:pt x="1392" y="1062"/>
                </a:lnTo>
                <a:lnTo>
                  <a:pt x="1372" y="1084"/>
                </a:lnTo>
                <a:lnTo>
                  <a:pt x="1354" y="1106"/>
                </a:lnTo>
                <a:lnTo>
                  <a:pt x="1336" y="1130"/>
                </a:lnTo>
                <a:lnTo>
                  <a:pt x="1318" y="1154"/>
                </a:lnTo>
                <a:lnTo>
                  <a:pt x="1302" y="1178"/>
                </a:lnTo>
                <a:lnTo>
                  <a:pt x="1288" y="1204"/>
                </a:lnTo>
                <a:lnTo>
                  <a:pt x="1274" y="1230"/>
                </a:lnTo>
                <a:lnTo>
                  <a:pt x="1262" y="1256"/>
                </a:lnTo>
                <a:lnTo>
                  <a:pt x="1250" y="1284"/>
                </a:lnTo>
                <a:lnTo>
                  <a:pt x="1240" y="1314"/>
                </a:lnTo>
                <a:lnTo>
                  <a:pt x="1232" y="1342"/>
                </a:lnTo>
                <a:lnTo>
                  <a:pt x="1226" y="1372"/>
                </a:lnTo>
                <a:lnTo>
                  <a:pt x="1220" y="1402"/>
                </a:lnTo>
                <a:lnTo>
                  <a:pt x="1216" y="1432"/>
                </a:lnTo>
                <a:lnTo>
                  <a:pt x="1214" y="1464"/>
                </a:lnTo>
                <a:lnTo>
                  <a:pt x="1214" y="1494"/>
                </a:lnTo>
                <a:lnTo>
                  <a:pt x="1214" y="1494"/>
                </a:lnTo>
                <a:lnTo>
                  <a:pt x="1216" y="1542"/>
                </a:lnTo>
                <a:lnTo>
                  <a:pt x="1220" y="1590"/>
                </a:lnTo>
                <a:lnTo>
                  <a:pt x="1230" y="1636"/>
                </a:lnTo>
                <a:lnTo>
                  <a:pt x="1242" y="1680"/>
                </a:lnTo>
                <a:lnTo>
                  <a:pt x="1242" y="1680"/>
                </a:lnTo>
                <a:lnTo>
                  <a:pt x="1226" y="1682"/>
                </a:lnTo>
                <a:lnTo>
                  <a:pt x="1214" y="1684"/>
                </a:lnTo>
                <a:lnTo>
                  <a:pt x="1202" y="1688"/>
                </a:lnTo>
                <a:lnTo>
                  <a:pt x="1190" y="1694"/>
                </a:lnTo>
                <a:lnTo>
                  <a:pt x="1182" y="1698"/>
                </a:lnTo>
                <a:lnTo>
                  <a:pt x="1174" y="1704"/>
                </a:lnTo>
                <a:lnTo>
                  <a:pt x="1164" y="1716"/>
                </a:lnTo>
                <a:lnTo>
                  <a:pt x="1164" y="1716"/>
                </a:lnTo>
                <a:lnTo>
                  <a:pt x="1154" y="1730"/>
                </a:lnTo>
                <a:lnTo>
                  <a:pt x="1150" y="1740"/>
                </a:lnTo>
                <a:lnTo>
                  <a:pt x="1148" y="1752"/>
                </a:lnTo>
                <a:lnTo>
                  <a:pt x="1146" y="1764"/>
                </a:lnTo>
                <a:lnTo>
                  <a:pt x="1146" y="1780"/>
                </a:lnTo>
                <a:lnTo>
                  <a:pt x="1148" y="1796"/>
                </a:lnTo>
                <a:lnTo>
                  <a:pt x="1152" y="1814"/>
                </a:lnTo>
                <a:lnTo>
                  <a:pt x="1224" y="2038"/>
                </a:lnTo>
                <a:lnTo>
                  <a:pt x="1224" y="2038"/>
                </a:lnTo>
                <a:lnTo>
                  <a:pt x="1226" y="2042"/>
                </a:lnTo>
                <a:lnTo>
                  <a:pt x="1226" y="2042"/>
                </a:lnTo>
                <a:lnTo>
                  <a:pt x="1234" y="2060"/>
                </a:lnTo>
                <a:lnTo>
                  <a:pt x="1244" y="2076"/>
                </a:lnTo>
                <a:lnTo>
                  <a:pt x="1256" y="2092"/>
                </a:lnTo>
                <a:lnTo>
                  <a:pt x="1268" y="2106"/>
                </a:lnTo>
                <a:lnTo>
                  <a:pt x="1282" y="2118"/>
                </a:lnTo>
                <a:lnTo>
                  <a:pt x="1296" y="2128"/>
                </a:lnTo>
                <a:lnTo>
                  <a:pt x="1310" y="2136"/>
                </a:lnTo>
                <a:lnTo>
                  <a:pt x="1326" y="2144"/>
                </a:lnTo>
                <a:lnTo>
                  <a:pt x="1326" y="2318"/>
                </a:lnTo>
                <a:lnTo>
                  <a:pt x="1326" y="2318"/>
                </a:lnTo>
                <a:lnTo>
                  <a:pt x="1328" y="2326"/>
                </a:lnTo>
                <a:lnTo>
                  <a:pt x="1332" y="2336"/>
                </a:lnTo>
                <a:lnTo>
                  <a:pt x="1418" y="2458"/>
                </a:lnTo>
                <a:lnTo>
                  <a:pt x="1418" y="2742"/>
                </a:lnTo>
                <a:lnTo>
                  <a:pt x="1418" y="2742"/>
                </a:lnTo>
                <a:lnTo>
                  <a:pt x="1410" y="2732"/>
                </a:lnTo>
                <a:lnTo>
                  <a:pt x="1398" y="2724"/>
                </a:lnTo>
                <a:lnTo>
                  <a:pt x="1384" y="2720"/>
                </a:lnTo>
                <a:lnTo>
                  <a:pt x="1368" y="2718"/>
                </a:lnTo>
                <a:lnTo>
                  <a:pt x="1368" y="2718"/>
                </a:lnTo>
                <a:lnTo>
                  <a:pt x="1358" y="2720"/>
                </a:lnTo>
                <a:lnTo>
                  <a:pt x="1346" y="2722"/>
                </a:lnTo>
                <a:lnTo>
                  <a:pt x="1338" y="2726"/>
                </a:lnTo>
                <a:lnTo>
                  <a:pt x="1330" y="2730"/>
                </a:lnTo>
                <a:lnTo>
                  <a:pt x="1322" y="2736"/>
                </a:lnTo>
                <a:lnTo>
                  <a:pt x="1318" y="2744"/>
                </a:lnTo>
                <a:lnTo>
                  <a:pt x="1314" y="2750"/>
                </a:lnTo>
                <a:lnTo>
                  <a:pt x="1314" y="2760"/>
                </a:lnTo>
                <a:lnTo>
                  <a:pt x="1314" y="2808"/>
                </a:lnTo>
                <a:lnTo>
                  <a:pt x="1314" y="2808"/>
                </a:lnTo>
                <a:lnTo>
                  <a:pt x="1264" y="2788"/>
                </a:lnTo>
                <a:lnTo>
                  <a:pt x="1216" y="2766"/>
                </a:lnTo>
                <a:lnTo>
                  <a:pt x="1170" y="2744"/>
                </a:lnTo>
                <a:lnTo>
                  <a:pt x="1124" y="2718"/>
                </a:lnTo>
                <a:lnTo>
                  <a:pt x="1080" y="2692"/>
                </a:lnTo>
                <a:lnTo>
                  <a:pt x="1036" y="2662"/>
                </a:lnTo>
                <a:lnTo>
                  <a:pt x="992" y="2632"/>
                </a:lnTo>
                <a:lnTo>
                  <a:pt x="952" y="2600"/>
                </a:lnTo>
                <a:lnTo>
                  <a:pt x="912" y="2568"/>
                </a:lnTo>
                <a:lnTo>
                  <a:pt x="872" y="2534"/>
                </a:lnTo>
                <a:lnTo>
                  <a:pt x="834" y="2498"/>
                </a:lnTo>
                <a:lnTo>
                  <a:pt x="798" y="2460"/>
                </a:lnTo>
                <a:lnTo>
                  <a:pt x="764" y="2422"/>
                </a:lnTo>
                <a:lnTo>
                  <a:pt x="730" y="2382"/>
                </a:lnTo>
                <a:lnTo>
                  <a:pt x="698" y="2342"/>
                </a:lnTo>
                <a:lnTo>
                  <a:pt x="668" y="2298"/>
                </a:lnTo>
                <a:lnTo>
                  <a:pt x="638" y="2256"/>
                </a:lnTo>
                <a:lnTo>
                  <a:pt x="610" y="2210"/>
                </a:lnTo>
                <a:lnTo>
                  <a:pt x="584" y="2166"/>
                </a:lnTo>
                <a:lnTo>
                  <a:pt x="560" y="2118"/>
                </a:lnTo>
                <a:lnTo>
                  <a:pt x="538" y="2072"/>
                </a:lnTo>
                <a:lnTo>
                  <a:pt x="518" y="2022"/>
                </a:lnTo>
                <a:lnTo>
                  <a:pt x="498" y="1974"/>
                </a:lnTo>
                <a:lnTo>
                  <a:pt x="482" y="1924"/>
                </a:lnTo>
                <a:lnTo>
                  <a:pt x="466" y="1872"/>
                </a:lnTo>
                <a:lnTo>
                  <a:pt x="452" y="1820"/>
                </a:lnTo>
                <a:lnTo>
                  <a:pt x="442" y="1768"/>
                </a:lnTo>
                <a:lnTo>
                  <a:pt x="432" y="1714"/>
                </a:lnTo>
                <a:lnTo>
                  <a:pt x="424" y="1660"/>
                </a:lnTo>
                <a:lnTo>
                  <a:pt x="420" y="1606"/>
                </a:lnTo>
                <a:lnTo>
                  <a:pt x="416" y="1550"/>
                </a:lnTo>
                <a:lnTo>
                  <a:pt x="414" y="1494"/>
                </a:lnTo>
                <a:lnTo>
                  <a:pt x="414" y="1494"/>
                </a:lnTo>
                <a:lnTo>
                  <a:pt x="416" y="1422"/>
                </a:lnTo>
                <a:lnTo>
                  <a:pt x="422" y="1350"/>
                </a:lnTo>
                <a:lnTo>
                  <a:pt x="432" y="1280"/>
                </a:lnTo>
                <a:lnTo>
                  <a:pt x="444" y="1210"/>
                </a:lnTo>
                <a:lnTo>
                  <a:pt x="460" y="1142"/>
                </a:lnTo>
                <a:lnTo>
                  <a:pt x="478" y="1076"/>
                </a:lnTo>
                <a:lnTo>
                  <a:pt x="500" y="1010"/>
                </a:lnTo>
                <a:lnTo>
                  <a:pt x="526" y="946"/>
                </a:lnTo>
                <a:lnTo>
                  <a:pt x="554" y="884"/>
                </a:lnTo>
                <a:lnTo>
                  <a:pt x="586" y="824"/>
                </a:lnTo>
                <a:lnTo>
                  <a:pt x="620" y="764"/>
                </a:lnTo>
                <a:lnTo>
                  <a:pt x="656" y="706"/>
                </a:lnTo>
                <a:lnTo>
                  <a:pt x="696" y="652"/>
                </a:lnTo>
                <a:lnTo>
                  <a:pt x="738" y="598"/>
                </a:lnTo>
                <a:lnTo>
                  <a:pt x="782" y="548"/>
                </a:lnTo>
                <a:lnTo>
                  <a:pt x="828" y="498"/>
                </a:lnTo>
                <a:lnTo>
                  <a:pt x="878" y="452"/>
                </a:lnTo>
                <a:lnTo>
                  <a:pt x="928" y="408"/>
                </a:lnTo>
                <a:lnTo>
                  <a:pt x="982" y="366"/>
                </a:lnTo>
                <a:lnTo>
                  <a:pt x="1038" y="326"/>
                </a:lnTo>
                <a:lnTo>
                  <a:pt x="1094" y="290"/>
                </a:lnTo>
                <a:lnTo>
                  <a:pt x="1154" y="256"/>
                </a:lnTo>
                <a:lnTo>
                  <a:pt x="1214" y="224"/>
                </a:lnTo>
                <a:lnTo>
                  <a:pt x="1276" y="196"/>
                </a:lnTo>
                <a:lnTo>
                  <a:pt x="1340" y="170"/>
                </a:lnTo>
                <a:lnTo>
                  <a:pt x="1406" y="148"/>
                </a:lnTo>
                <a:lnTo>
                  <a:pt x="1472" y="130"/>
                </a:lnTo>
                <a:lnTo>
                  <a:pt x="1542" y="114"/>
                </a:lnTo>
                <a:lnTo>
                  <a:pt x="1610" y="100"/>
                </a:lnTo>
                <a:lnTo>
                  <a:pt x="1680" y="92"/>
                </a:lnTo>
                <a:lnTo>
                  <a:pt x="1752" y="86"/>
                </a:lnTo>
                <a:lnTo>
                  <a:pt x="1824" y="84"/>
                </a:lnTo>
                <a:lnTo>
                  <a:pt x="1824" y="84"/>
                </a:lnTo>
                <a:lnTo>
                  <a:pt x="1898" y="86"/>
                </a:lnTo>
                <a:lnTo>
                  <a:pt x="1968" y="92"/>
                </a:lnTo>
                <a:lnTo>
                  <a:pt x="2040" y="100"/>
                </a:lnTo>
                <a:lnTo>
                  <a:pt x="2108" y="114"/>
                </a:lnTo>
                <a:lnTo>
                  <a:pt x="2176" y="130"/>
                </a:lnTo>
                <a:lnTo>
                  <a:pt x="2244" y="148"/>
                </a:lnTo>
                <a:lnTo>
                  <a:pt x="2310" y="170"/>
                </a:lnTo>
                <a:lnTo>
                  <a:pt x="2374" y="196"/>
                </a:lnTo>
                <a:lnTo>
                  <a:pt x="2436" y="224"/>
                </a:lnTo>
                <a:lnTo>
                  <a:pt x="2496" y="256"/>
                </a:lnTo>
                <a:lnTo>
                  <a:pt x="2556" y="290"/>
                </a:lnTo>
                <a:lnTo>
                  <a:pt x="2612" y="326"/>
                </a:lnTo>
                <a:lnTo>
                  <a:pt x="2668" y="366"/>
                </a:lnTo>
                <a:lnTo>
                  <a:pt x="2722" y="408"/>
                </a:lnTo>
                <a:lnTo>
                  <a:pt x="2772" y="452"/>
                </a:lnTo>
                <a:lnTo>
                  <a:pt x="2822" y="498"/>
                </a:lnTo>
                <a:lnTo>
                  <a:pt x="2868" y="548"/>
                </a:lnTo>
                <a:lnTo>
                  <a:pt x="2912" y="598"/>
                </a:lnTo>
                <a:lnTo>
                  <a:pt x="2954" y="652"/>
                </a:lnTo>
                <a:lnTo>
                  <a:pt x="2994" y="706"/>
                </a:lnTo>
                <a:lnTo>
                  <a:pt x="3030" y="764"/>
                </a:lnTo>
                <a:lnTo>
                  <a:pt x="3064" y="824"/>
                </a:lnTo>
                <a:lnTo>
                  <a:pt x="3096" y="884"/>
                </a:lnTo>
                <a:lnTo>
                  <a:pt x="3124" y="946"/>
                </a:lnTo>
                <a:lnTo>
                  <a:pt x="3150" y="1010"/>
                </a:lnTo>
                <a:lnTo>
                  <a:pt x="3172" y="1076"/>
                </a:lnTo>
                <a:lnTo>
                  <a:pt x="3190" y="1142"/>
                </a:lnTo>
                <a:lnTo>
                  <a:pt x="3206" y="1210"/>
                </a:lnTo>
                <a:lnTo>
                  <a:pt x="3218" y="1280"/>
                </a:lnTo>
                <a:lnTo>
                  <a:pt x="3228" y="1350"/>
                </a:lnTo>
                <a:lnTo>
                  <a:pt x="3234" y="1422"/>
                </a:lnTo>
                <a:lnTo>
                  <a:pt x="3236" y="1494"/>
                </a:lnTo>
                <a:lnTo>
                  <a:pt x="3236" y="1494"/>
                </a:lnTo>
                <a:lnTo>
                  <a:pt x="3234" y="1550"/>
                </a:lnTo>
                <a:lnTo>
                  <a:pt x="3230" y="1606"/>
                </a:lnTo>
                <a:lnTo>
                  <a:pt x="3226" y="1660"/>
                </a:lnTo>
                <a:lnTo>
                  <a:pt x="3218" y="1714"/>
                </a:lnTo>
                <a:lnTo>
                  <a:pt x="3208" y="1766"/>
                </a:lnTo>
                <a:lnTo>
                  <a:pt x="3198" y="1820"/>
                </a:lnTo>
                <a:lnTo>
                  <a:pt x="3184" y="1872"/>
                </a:lnTo>
                <a:lnTo>
                  <a:pt x="3168" y="1922"/>
                </a:lnTo>
                <a:lnTo>
                  <a:pt x="3152" y="1972"/>
                </a:lnTo>
                <a:lnTo>
                  <a:pt x="3132" y="2022"/>
                </a:lnTo>
                <a:lnTo>
                  <a:pt x="3112" y="2070"/>
                </a:lnTo>
                <a:lnTo>
                  <a:pt x="3090" y="2118"/>
                </a:lnTo>
                <a:lnTo>
                  <a:pt x="3066" y="2164"/>
                </a:lnTo>
                <a:lnTo>
                  <a:pt x="3040" y="2210"/>
                </a:lnTo>
                <a:lnTo>
                  <a:pt x="3012" y="2254"/>
                </a:lnTo>
                <a:lnTo>
                  <a:pt x="2984" y="2298"/>
                </a:lnTo>
                <a:lnTo>
                  <a:pt x="2954" y="2340"/>
                </a:lnTo>
                <a:lnTo>
                  <a:pt x="2922" y="2380"/>
                </a:lnTo>
                <a:lnTo>
                  <a:pt x="2888" y="2420"/>
                </a:lnTo>
                <a:lnTo>
                  <a:pt x="2854" y="2458"/>
                </a:lnTo>
                <a:lnTo>
                  <a:pt x="2818" y="2496"/>
                </a:lnTo>
                <a:lnTo>
                  <a:pt x="2780" y="2532"/>
                </a:lnTo>
                <a:lnTo>
                  <a:pt x="2740" y="2566"/>
                </a:lnTo>
                <a:lnTo>
                  <a:pt x="2700" y="2600"/>
                </a:lnTo>
                <a:lnTo>
                  <a:pt x="2660" y="2630"/>
                </a:lnTo>
                <a:lnTo>
                  <a:pt x="2616" y="2660"/>
                </a:lnTo>
                <a:lnTo>
                  <a:pt x="2574" y="2690"/>
                </a:lnTo>
                <a:lnTo>
                  <a:pt x="2528" y="2716"/>
                </a:lnTo>
                <a:lnTo>
                  <a:pt x="2482" y="2742"/>
                </a:lnTo>
                <a:lnTo>
                  <a:pt x="2436" y="2766"/>
                </a:lnTo>
                <a:lnTo>
                  <a:pt x="2388" y="2788"/>
                </a:lnTo>
                <a:lnTo>
                  <a:pt x="2340" y="2808"/>
                </a:lnTo>
                <a:lnTo>
                  <a:pt x="2340" y="2760"/>
                </a:lnTo>
                <a:lnTo>
                  <a:pt x="2340" y="2760"/>
                </a:lnTo>
                <a:lnTo>
                  <a:pt x="2338" y="2750"/>
                </a:lnTo>
                <a:lnTo>
                  <a:pt x="2336" y="2744"/>
                </a:lnTo>
                <a:lnTo>
                  <a:pt x="2330" y="2736"/>
                </a:lnTo>
                <a:lnTo>
                  <a:pt x="2324" y="2730"/>
                </a:lnTo>
                <a:lnTo>
                  <a:pt x="2316" y="2726"/>
                </a:lnTo>
                <a:lnTo>
                  <a:pt x="2306" y="2722"/>
                </a:lnTo>
                <a:lnTo>
                  <a:pt x="2296" y="2720"/>
                </a:lnTo>
                <a:lnTo>
                  <a:pt x="2286" y="2718"/>
                </a:lnTo>
                <a:lnTo>
                  <a:pt x="2286" y="2718"/>
                </a:lnTo>
                <a:lnTo>
                  <a:pt x="2268" y="2720"/>
                </a:lnTo>
                <a:lnTo>
                  <a:pt x="2254" y="2726"/>
                </a:lnTo>
                <a:lnTo>
                  <a:pt x="2242" y="2734"/>
                </a:lnTo>
                <a:lnTo>
                  <a:pt x="2234" y="2744"/>
                </a:lnTo>
                <a:lnTo>
                  <a:pt x="2234" y="2458"/>
                </a:lnTo>
                <a:lnTo>
                  <a:pt x="2234" y="2458"/>
                </a:lnTo>
                <a:close/>
                <a:moveTo>
                  <a:pt x="2384" y="1742"/>
                </a:moveTo>
                <a:lnTo>
                  <a:pt x="2404" y="1742"/>
                </a:lnTo>
                <a:lnTo>
                  <a:pt x="2404" y="1742"/>
                </a:lnTo>
                <a:lnTo>
                  <a:pt x="2412" y="1742"/>
                </a:lnTo>
                <a:lnTo>
                  <a:pt x="2422" y="1744"/>
                </a:lnTo>
                <a:lnTo>
                  <a:pt x="2432" y="1746"/>
                </a:lnTo>
                <a:lnTo>
                  <a:pt x="2440" y="1752"/>
                </a:lnTo>
                <a:lnTo>
                  <a:pt x="2440" y="1752"/>
                </a:lnTo>
                <a:lnTo>
                  <a:pt x="2444" y="1760"/>
                </a:lnTo>
                <a:lnTo>
                  <a:pt x="2446" y="1770"/>
                </a:lnTo>
                <a:lnTo>
                  <a:pt x="2446" y="1782"/>
                </a:lnTo>
                <a:lnTo>
                  <a:pt x="2442" y="1796"/>
                </a:lnTo>
                <a:lnTo>
                  <a:pt x="2372" y="2018"/>
                </a:lnTo>
                <a:lnTo>
                  <a:pt x="2372" y="2018"/>
                </a:lnTo>
                <a:lnTo>
                  <a:pt x="2364" y="2032"/>
                </a:lnTo>
                <a:lnTo>
                  <a:pt x="2356" y="2044"/>
                </a:lnTo>
                <a:lnTo>
                  <a:pt x="2346" y="2056"/>
                </a:lnTo>
                <a:lnTo>
                  <a:pt x="2336" y="2066"/>
                </a:lnTo>
                <a:lnTo>
                  <a:pt x="2326" y="2074"/>
                </a:lnTo>
                <a:lnTo>
                  <a:pt x="2314" y="2082"/>
                </a:lnTo>
                <a:lnTo>
                  <a:pt x="2302" y="2086"/>
                </a:lnTo>
                <a:lnTo>
                  <a:pt x="2290" y="2090"/>
                </a:lnTo>
                <a:lnTo>
                  <a:pt x="2290" y="2090"/>
                </a:lnTo>
                <a:lnTo>
                  <a:pt x="2290" y="2090"/>
                </a:lnTo>
                <a:lnTo>
                  <a:pt x="1360" y="2090"/>
                </a:lnTo>
                <a:lnTo>
                  <a:pt x="1360" y="2090"/>
                </a:lnTo>
                <a:lnTo>
                  <a:pt x="1346" y="2086"/>
                </a:lnTo>
                <a:lnTo>
                  <a:pt x="1332" y="2080"/>
                </a:lnTo>
                <a:lnTo>
                  <a:pt x="1320" y="2072"/>
                </a:lnTo>
                <a:lnTo>
                  <a:pt x="1310" y="2062"/>
                </a:lnTo>
                <a:lnTo>
                  <a:pt x="1302" y="2052"/>
                </a:lnTo>
                <a:lnTo>
                  <a:pt x="1294" y="2040"/>
                </a:lnTo>
                <a:lnTo>
                  <a:pt x="1280" y="2018"/>
                </a:lnTo>
                <a:lnTo>
                  <a:pt x="1210" y="1796"/>
                </a:lnTo>
                <a:lnTo>
                  <a:pt x="1210" y="1796"/>
                </a:lnTo>
                <a:lnTo>
                  <a:pt x="1208" y="1782"/>
                </a:lnTo>
                <a:lnTo>
                  <a:pt x="1206" y="1770"/>
                </a:lnTo>
                <a:lnTo>
                  <a:pt x="1208" y="1760"/>
                </a:lnTo>
                <a:lnTo>
                  <a:pt x="1212" y="1752"/>
                </a:lnTo>
                <a:lnTo>
                  <a:pt x="1212" y="1752"/>
                </a:lnTo>
                <a:lnTo>
                  <a:pt x="1220" y="1746"/>
                </a:lnTo>
                <a:lnTo>
                  <a:pt x="1230" y="1742"/>
                </a:lnTo>
                <a:lnTo>
                  <a:pt x="1240" y="1742"/>
                </a:lnTo>
                <a:lnTo>
                  <a:pt x="1248" y="1742"/>
                </a:lnTo>
                <a:lnTo>
                  <a:pt x="1266" y="1742"/>
                </a:lnTo>
                <a:lnTo>
                  <a:pt x="1358" y="1742"/>
                </a:lnTo>
                <a:lnTo>
                  <a:pt x="2292" y="1742"/>
                </a:lnTo>
                <a:lnTo>
                  <a:pt x="2384" y="1742"/>
                </a:lnTo>
                <a:lnTo>
                  <a:pt x="2384" y="1742"/>
                </a:lnTo>
                <a:close/>
                <a:moveTo>
                  <a:pt x="2318" y="1680"/>
                </a:moveTo>
                <a:lnTo>
                  <a:pt x="1332" y="1680"/>
                </a:lnTo>
                <a:lnTo>
                  <a:pt x="1332" y="1680"/>
                </a:lnTo>
                <a:lnTo>
                  <a:pt x="1316" y="1636"/>
                </a:lnTo>
                <a:lnTo>
                  <a:pt x="1306" y="1590"/>
                </a:lnTo>
                <a:lnTo>
                  <a:pt x="1300" y="1544"/>
                </a:lnTo>
                <a:lnTo>
                  <a:pt x="1298" y="1494"/>
                </a:lnTo>
                <a:lnTo>
                  <a:pt x="1298" y="1494"/>
                </a:lnTo>
                <a:lnTo>
                  <a:pt x="1298" y="1468"/>
                </a:lnTo>
                <a:lnTo>
                  <a:pt x="1300" y="1440"/>
                </a:lnTo>
                <a:lnTo>
                  <a:pt x="1304" y="1414"/>
                </a:lnTo>
                <a:lnTo>
                  <a:pt x="1308" y="1388"/>
                </a:lnTo>
                <a:lnTo>
                  <a:pt x="1314" y="1364"/>
                </a:lnTo>
                <a:lnTo>
                  <a:pt x="1322" y="1338"/>
                </a:lnTo>
                <a:lnTo>
                  <a:pt x="1330" y="1314"/>
                </a:lnTo>
                <a:lnTo>
                  <a:pt x="1338" y="1290"/>
                </a:lnTo>
                <a:lnTo>
                  <a:pt x="1350" y="1266"/>
                </a:lnTo>
                <a:lnTo>
                  <a:pt x="1362" y="1244"/>
                </a:lnTo>
                <a:lnTo>
                  <a:pt x="1374" y="1222"/>
                </a:lnTo>
                <a:lnTo>
                  <a:pt x="1388" y="1200"/>
                </a:lnTo>
                <a:lnTo>
                  <a:pt x="1402" y="1180"/>
                </a:lnTo>
                <a:lnTo>
                  <a:pt x="1418" y="1160"/>
                </a:lnTo>
                <a:lnTo>
                  <a:pt x="1434" y="1140"/>
                </a:lnTo>
                <a:lnTo>
                  <a:pt x="1452" y="1122"/>
                </a:lnTo>
                <a:lnTo>
                  <a:pt x="1470" y="1104"/>
                </a:lnTo>
                <a:lnTo>
                  <a:pt x="1490" y="1088"/>
                </a:lnTo>
                <a:lnTo>
                  <a:pt x="1510" y="1072"/>
                </a:lnTo>
                <a:lnTo>
                  <a:pt x="1530" y="1058"/>
                </a:lnTo>
                <a:lnTo>
                  <a:pt x="1552" y="1044"/>
                </a:lnTo>
                <a:lnTo>
                  <a:pt x="1574" y="1030"/>
                </a:lnTo>
                <a:lnTo>
                  <a:pt x="1596" y="1020"/>
                </a:lnTo>
                <a:lnTo>
                  <a:pt x="1620" y="1008"/>
                </a:lnTo>
                <a:lnTo>
                  <a:pt x="1644" y="1000"/>
                </a:lnTo>
                <a:lnTo>
                  <a:pt x="1668" y="990"/>
                </a:lnTo>
                <a:lnTo>
                  <a:pt x="1694" y="984"/>
                </a:lnTo>
                <a:lnTo>
                  <a:pt x="1718" y="978"/>
                </a:lnTo>
                <a:lnTo>
                  <a:pt x="1744" y="974"/>
                </a:lnTo>
                <a:lnTo>
                  <a:pt x="1772" y="970"/>
                </a:lnTo>
                <a:lnTo>
                  <a:pt x="1798" y="968"/>
                </a:lnTo>
                <a:lnTo>
                  <a:pt x="1824" y="968"/>
                </a:lnTo>
                <a:lnTo>
                  <a:pt x="1824" y="968"/>
                </a:lnTo>
                <a:lnTo>
                  <a:pt x="1852" y="968"/>
                </a:lnTo>
                <a:lnTo>
                  <a:pt x="1878" y="970"/>
                </a:lnTo>
                <a:lnTo>
                  <a:pt x="1906" y="974"/>
                </a:lnTo>
                <a:lnTo>
                  <a:pt x="1932" y="978"/>
                </a:lnTo>
                <a:lnTo>
                  <a:pt x="1956" y="984"/>
                </a:lnTo>
                <a:lnTo>
                  <a:pt x="1982" y="990"/>
                </a:lnTo>
                <a:lnTo>
                  <a:pt x="2006" y="1000"/>
                </a:lnTo>
                <a:lnTo>
                  <a:pt x="2030" y="1008"/>
                </a:lnTo>
                <a:lnTo>
                  <a:pt x="2054" y="1020"/>
                </a:lnTo>
                <a:lnTo>
                  <a:pt x="2076" y="1030"/>
                </a:lnTo>
                <a:lnTo>
                  <a:pt x="2098" y="1044"/>
                </a:lnTo>
                <a:lnTo>
                  <a:pt x="2120" y="1058"/>
                </a:lnTo>
                <a:lnTo>
                  <a:pt x="2140" y="1072"/>
                </a:lnTo>
                <a:lnTo>
                  <a:pt x="2160" y="1088"/>
                </a:lnTo>
                <a:lnTo>
                  <a:pt x="2180" y="1104"/>
                </a:lnTo>
                <a:lnTo>
                  <a:pt x="2198" y="1122"/>
                </a:lnTo>
                <a:lnTo>
                  <a:pt x="2216" y="1140"/>
                </a:lnTo>
                <a:lnTo>
                  <a:pt x="2232" y="1160"/>
                </a:lnTo>
                <a:lnTo>
                  <a:pt x="2248" y="1180"/>
                </a:lnTo>
                <a:lnTo>
                  <a:pt x="2262" y="1200"/>
                </a:lnTo>
                <a:lnTo>
                  <a:pt x="2276" y="1222"/>
                </a:lnTo>
                <a:lnTo>
                  <a:pt x="2288" y="1244"/>
                </a:lnTo>
                <a:lnTo>
                  <a:pt x="2300" y="1266"/>
                </a:lnTo>
                <a:lnTo>
                  <a:pt x="2310" y="1290"/>
                </a:lnTo>
                <a:lnTo>
                  <a:pt x="2320" y="1314"/>
                </a:lnTo>
                <a:lnTo>
                  <a:pt x="2328" y="1338"/>
                </a:lnTo>
                <a:lnTo>
                  <a:pt x="2336" y="1364"/>
                </a:lnTo>
                <a:lnTo>
                  <a:pt x="2342" y="1388"/>
                </a:lnTo>
                <a:lnTo>
                  <a:pt x="2346" y="1414"/>
                </a:lnTo>
                <a:lnTo>
                  <a:pt x="2350" y="1440"/>
                </a:lnTo>
                <a:lnTo>
                  <a:pt x="2352" y="1468"/>
                </a:lnTo>
                <a:lnTo>
                  <a:pt x="2352" y="1494"/>
                </a:lnTo>
                <a:lnTo>
                  <a:pt x="2352" y="1494"/>
                </a:lnTo>
                <a:lnTo>
                  <a:pt x="2350" y="1544"/>
                </a:lnTo>
                <a:lnTo>
                  <a:pt x="2344" y="1590"/>
                </a:lnTo>
                <a:lnTo>
                  <a:pt x="2334" y="1636"/>
                </a:lnTo>
                <a:lnTo>
                  <a:pt x="2318" y="1680"/>
                </a:lnTo>
                <a:lnTo>
                  <a:pt x="2318" y="1680"/>
                </a:lnTo>
                <a:close/>
                <a:moveTo>
                  <a:pt x="1386" y="2308"/>
                </a:moveTo>
                <a:lnTo>
                  <a:pt x="1386" y="2150"/>
                </a:lnTo>
                <a:lnTo>
                  <a:pt x="2266" y="2150"/>
                </a:lnTo>
                <a:lnTo>
                  <a:pt x="2266" y="2308"/>
                </a:lnTo>
                <a:lnTo>
                  <a:pt x="2180" y="2430"/>
                </a:lnTo>
                <a:lnTo>
                  <a:pt x="2180" y="2430"/>
                </a:lnTo>
                <a:lnTo>
                  <a:pt x="2176" y="2440"/>
                </a:lnTo>
                <a:lnTo>
                  <a:pt x="2174" y="2448"/>
                </a:lnTo>
                <a:lnTo>
                  <a:pt x="2174" y="2946"/>
                </a:lnTo>
                <a:lnTo>
                  <a:pt x="1478" y="2946"/>
                </a:lnTo>
                <a:lnTo>
                  <a:pt x="1478" y="2448"/>
                </a:lnTo>
                <a:lnTo>
                  <a:pt x="1478" y="2448"/>
                </a:lnTo>
                <a:lnTo>
                  <a:pt x="1476" y="2440"/>
                </a:lnTo>
                <a:lnTo>
                  <a:pt x="1472" y="2430"/>
                </a:lnTo>
                <a:lnTo>
                  <a:pt x="1386" y="2308"/>
                </a:lnTo>
                <a:lnTo>
                  <a:pt x="1386" y="2308"/>
                </a:lnTo>
                <a:close/>
                <a:moveTo>
                  <a:pt x="248" y="218"/>
                </a:moveTo>
                <a:lnTo>
                  <a:pt x="1050" y="218"/>
                </a:lnTo>
                <a:lnTo>
                  <a:pt x="1050" y="218"/>
                </a:lnTo>
                <a:lnTo>
                  <a:pt x="1010" y="242"/>
                </a:lnTo>
                <a:lnTo>
                  <a:pt x="972" y="270"/>
                </a:lnTo>
                <a:lnTo>
                  <a:pt x="934" y="296"/>
                </a:lnTo>
                <a:lnTo>
                  <a:pt x="896" y="326"/>
                </a:lnTo>
                <a:lnTo>
                  <a:pt x="860" y="356"/>
                </a:lnTo>
                <a:lnTo>
                  <a:pt x="824" y="386"/>
                </a:lnTo>
                <a:lnTo>
                  <a:pt x="790" y="418"/>
                </a:lnTo>
                <a:lnTo>
                  <a:pt x="756" y="452"/>
                </a:lnTo>
                <a:lnTo>
                  <a:pt x="724" y="486"/>
                </a:lnTo>
                <a:lnTo>
                  <a:pt x="692" y="522"/>
                </a:lnTo>
                <a:lnTo>
                  <a:pt x="662" y="558"/>
                </a:lnTo>
                <a:lnTo>
                  <a:pt x="634" y="594"/>
                </a:lnTo>
                <a:lnTo>
                  <a:pt x="606" y="632"/>
                </a:lnTo>
                <a:lnTo>
                  <a:pt x="578" y="672"/>
                </a:lnTo>
                <a:lnTo>
                  <a:pt x="554" y="712"/>
                </a:lnTo>
                <a:lnTo>
                  <a:pt x="530" y="752"/>
                </a:lnTo>
                <a:lnTo>
                  <a:pt x="506" y="794"/>
                </a:lnTo>
                <a:lnTo>
                  <a:pt x="484" y="836"/>
                </a:lnTo>
                <a:lnTo>
                  <a:pt x="464" y="878"/>
                </a:lnTo>
                <a:lnTo>
                  <a:pt x="444" y="922"/>
                </a:lnTo>
                <a:lnTo>
                  <a:pt x="428" y="966"/>
                </a:lnTo>
                <a:lnTo>
                  <a:pt x="410" y="1012"/>
                </a:lnTo>
                <a:lnTo>
                  <a:pt x="396" y="1058"/>
                </a:lnTo>
                <a:lnTo>
                  <a:pt x="382" y="1104"/>
                </a:lnTo>
                <a:lnTo>
                  <a:pt x="370" y="1152"/>
                </a:lnTo>
                <a:lnTo>
                  <a:pt x="360" y="1198"/>
                </a:lnTo>
                <a:lnTo>
                  <a:pt x="352" y="1246"/>
                </a:lnTo>
                <a:lnTo>
                  <a:pt x="344" y="1296"/>
                </a:lnTo>
                <a:lnTo>
                  <a:pt x="338" y="1344"/>
                </a:lnTo>
                <a:lnTo>
                  <a:pt x="334" y="1394"/>
                </a:lnTo>
                <a:lnTo>
                  <a:pt x="332" y="1444"/>
                </a:lnTo>
                <a:lnTo>
                  <a:pt x="330" y="1494"/>
                </a:lnTo>
                <a:lnTo>
                  <a:pt x="330" y="1494"/>
                </a:lnTo>
                <a:lnTo>
                  <a:pt x="332" y="1548"/>
                </a:lnTo>
                <a:lnTo>
                  <a:pt x="334" y="1602"/>
                </a:lnTo>
                <a:lnTo>
                  <a:pt x="340" y="1656"/>
                </a:lnTo>
                <a:lnTo>
                  <a:pt x="346" y="1708"/>
                </a:lnTo>
                <a:lnTo>
                  <a:pt x="354" y="1760"/>
                </a:lnTo>
                <a:lnTo>
                  <a:pt x="364" y="1812"/>
                </a:lnTo>
                <a:lnTo>
                  <a:pt x="376" y="1862"/>
                </a:lnTo>
                <a:lnTo>
                  <a:pt x="390" y="1912"/>
                </a:lnTo>
                <a:lnTo>
                  <a:pt x="406" y="1962"/>
                </a:lnTo>
                <a:lnTo>
                  <a:pt x="422" y="2010"/>
                </a:lnTo>
                <a:lnTo>
                  <a:pt x="442" y="2058"/>
                </a:lnTo>
                <a:lnTo>
                  <a:pt x="462" y="2106"/>
                </a:lnTo>
                <a:lnTo>
                  <a:pt x="484" y="2152"/>
                </a:lnTo>
                <a:lnTo>
                  <a:pt x="506" y="2198"/>
                </a:lnTo>
                <a:lnTo>
                  <a:pt x="532" y="2242"/>
                </a:lnTo>
                <a:lnTo>
                  <a:pt x="558" y="2286"/>
                </a:lnTo>
                <a:lnTo>
                  <a:pt x="586" y="2328"/>
                </a:lnTo>
                <a:lnTo>
                  <a:pt x="614" y="2370"/>
                </a:lnTo>
                <a:lnTo>
                  <a:pt x="644" y="2410"/>
                </a:lnTo>
                <a:lnTo>
                  <a:pt x="676" y="2450"/>
                </a:lnTo>
                <a:lnTo>
                  <a:pt x="710" y="2488"/>
                </a:lnTo>
                <a:lnTo>
                  <a:pt x="744" y="2524"/>
                </a:lnTo>
                <a:lnTo>
                  <a:pt x="780" y="2560"/>
                </a:lnTo>
                <a:lnTo>
                  <a:pt x="816" y="2596"/>
                </a:lnTo>
                <a:lnTo>
                  <a:pt x="854" y="2628"/>
                </a:lnTo>
                <a:lnTo>
                  <a:pt x="892" y="2660"/>
                </a:lnTo>
                <a:lnTo>
                  <a:pt x="932" y="2692"/>
                </a:lnTo>
                <a:lnTo>
                  <a:pt x="974" y="2722"/>
                </a:lnTo>
                <a:lnTo>
                  <a:pt x="1016" y="2750"/>
                </a:lnTo>
                <a:lnTo>
                  <a:pt x="1058" y="2776"/>
                </a:lnTo>
                <a:lnTo>
                  <a:pt x="1102" y="2802"/>
                </a:lnTo>
                <a:lnTo>
                  <a:pt x="1148" y="2826"/>
                </a:lnTo>
                <a:lnTo>
                  <a:pt x="248" y="2826"/>
                </a:lnTo>
                <a:lnTo>
                  <a:pt x="248" y="2826"/>
                </a:lnTo>
                <a:lnTo>
                  <a:pt x="226" y="2826"/>
                </a:lnTo>
                <a:lnTo>
                  <a:pt x="208" y="2824"/>
                </a:lnTo>
                <a:lnTo>
                  <a:pt x="190" y="2820"/>
                </a:lnTo>
                <a:lnTo>
                  <a:pt x="174" y="2816"/>
                </a:lnTo>
                <a:lnTo>
                  <a:pt x="158" y="2810"/>
                </a:lnTo>
                <a:lnTo>
                  <a:pt x="146" y="2802"/>
                </a:lnTo>
                <a:lnTo>
                  <a:pt x="134" y="2794"/>
                </a:lnTo>
                <a:lnTo>
                  <a:pt x="122" y="2784"/>
                </a:lnTo>
                <a:lnTo>
                  <a:pt x="114" y="2772"/>
                </a:lnTo>
                <a:lnTo>
                  <a:pt x="106" y="2760"/>
                </a:lnTo>
                <a:lnTo>
                  <a:pt x="98" y="2746"/>
                </a:lnTo>
                <a:lnTo>
                  <a:pt x="92" y="2730"/>
                </a:lnTo>
                <a:lnTo>
                  <a:pt x="88" y="2712"/>
                </a:lnTo>
                <a:lnTo>
                  <a:pt x="86" y="2694"/>
                </a:lnTo>
                <a:lnTo>
                  <a:pt x="84" y="2674"/>
                </a:lnTo>
                <a:lnTo>
                  <a:pt x="82" y="2652"/>
                </a:lnTo>
                <a:lnTo>
                  <a:pt x="82" y="380"/>
                </a:lnTo>
                <a:lnTo>
                  <a:pt x="82" y="380"/>
                </a:lnTo>
                <a:lnTo>
                  <a:pt x="84" y="356"/>
                </a:lnTo>
                <a:lnTo>
                  <a:pt x="86" y="334"/>
                </a:lnTo>
                <a:lnTo>
                  <a:pt x="92" y="314"/>
                </a:lnTo>
                <a:lnTo>
                  <a:pt x="98" y="298"/>
                </a:lnTo>
                <a:lnTo>
                  <a:pt x="106" y="282"/>
                </a:lnTo>
                <a:lnTo>
                  <a:pt x="116" y="270"/>
                </a:lnTo>
                <a:lnTo>
                  <a:pt x="126" y="258"/>
                </a:lnTo>
                <a:lnTo>
                  <a:pt x="138" y="248"/>
                </a:lnTo>
                <a:lnTo>
                  <a:pt x="150" y="240"/>
                </a:lnTo>
                <a:lnTo>
                  <a:pt x="162" y="234"/>
                </a:lnTo>
                <a:lnTo>
                  <a:pt x="176" y="228"/>
                </a:lnTo>
                <a:lnTo>
                  <a:pt x="190" y="224"/>
                </a:lnTo>
                <a:lnTo>
                  <a:pt x="218" y="218"/>
                </a:lnTo>
                <a:lnTo>
                  <a:pt x="248" y="218"/>
                </a:lnTo>
                <a:lnTo>
                  <a:pt x="248" y="21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64"/>
            <a:ext cx="12222797" cy="68595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94770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>
            <a:normAutofit fontScale="90000"/>
          </a:bodyPr>
          <a:lstStyle/>
          <a:p>
            <a:r>
              <a:rPr lang="en-US" dirty="0"/>
              <a:t>3D concepts &amp; defined terms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 bwMode="gray">
          <a:xfrm>
            <a:off x="482600" y="1630363"/>
            <a:ext cx="5688583" cy="5404685"/>
          </a:xfr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Smooth shaded rendering </a:t>
            </a:r>
          </a:p>
          <a:p>
            <a:r>
              <a:rPr lang="en-US" sz="2000" b="1" dirty="0">
                <a:solidFill>
                  <a:schemeClr val="accent2"/>
                </a:solidFill>
              </a:rPr>
              <a:t>(Smooth Shading)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Smooth shading results in </a:t>
            </a:r>
            <a:r>
              <a:rPr lang="en-US" sz="2000" b="1" dirty="0"/>
              <a:t>continuously changing color properties on a per pixel basis</a:t>
            </a:r>
            <a:r>
              <a:rPr lang="en-US" sz="2000" dirty="0"/>
              <a:t> for each polygon face of an object.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Typically modes are </a:t>
            </a:r>
            <a:r>
              <a:rPr lang="en-US" sz="2000" b="1" dirty="0" err="1"/>
              <a:t>Gouraud</a:t>
            </a:r>
            <a:r>
              <a:rPr lang="en-US" sz="2000" b="1" dirty="0"/>
              <a:t> shading</a:t>
            </a:r>
            <a:r>
              <a:rPr lang="en-US" sz="2000" dirty="0"/>
              <a:t> and </a:t>
            </a:r>
            <a:r>
              <a:rPr lang="en-US" sz="2000" b="1" dirty="0" err="1"/>
              <a:t>Phong</a:t>
            </a:r>
            <a:r>
              <a:rPr lang="en-US" sz="2000" b="1" dirty="0"/>
              <a:t> shading</a:t>
            </a:r>
            <a:r>
              <a:rPr lang="en-US" sz="2000" dirty="0"/>
              <a:t>, which apply a </a:t>
            </a:r>
            <a:r>
              <a:rPr lang="en-US" sz="2000" b="1" dirty="0"/>
              <a:t>local illumination model (ambient + diffuse + specular)</a:t>
            </a:r>
            <a:r>
              <a:rPr lang="en-US" sz="2000" dirty="0"/>
              <a:t> for lighting.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/>
              <a:t>Gouraud</a:t>
            </a:r>
            <a:r>
              <a:rPr lang="en-US" sz="2000" dirty="0"/>
              <a:t> shading calculates lighting </a:t>
            </a:r>
            <a:r>
              <a:rPr lang="en-US" sz="2000" b="1" dirty="0"/>
              <a:t>for each vertex normal and interpolates the results for all pixels</a:t>
            </a:r>
            <a:r>
              <a:rPr lang="en-US" sz="2000" dirty="0"/>
              <a:t> of a polygon.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/>
              <a:t>Phong</a:t>
            </a:r>
            <a:r>
              <a:rPr lang="en-US" sz="2000" dirty="0"/>
              <a:t> shading uses </a:t>
            </a:r>
            <a:r>
              <a:rPr lang="en-US" sz="2000" b="1" dirty="0"/>
              <a:t>interpolated </a:t>
            </a:r>
            <a:r>
              <a:rPr lang="en-US" sz="2000" b="1" dirty="0" err="1"/>
              <a:t>normals</a:t>
            </a:r>
            <a:r>
              <a:rPr lang="en-US" sz="2000" dirty="0"/>
              <a:t> for lighting calculation </a:t>
            </a:r>
            <a:r>
              <a:rPr lang="en-US" sz="2000" b="1" dirty="0"/>
              <a:t>for each pixel</a:t>
            </a:r>
            <a:r>
              <a:rPr lang="en-US" sz="2000" dirty="0"/>
              <a:t> to be shaded (</a:t>
            </a: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000" dirty="0"/>
              <a:t>more precise, but also more expensive).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CB64E7C-5D5B-53C0-8B59-0283170F0A4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82600" y="6592698"/>
            <a:ext cx="5508425" cy="150813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175" y="1485578"/>
            <a:ext cx="5881937" cy="47029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174" y="1485578"/>
            <a:ext cx="5881937" cy="47029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9036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 bwMode="gray">
          <a:xfrm>
            <a:off x="482601" y="216377"/>
            <a:ext cx="9144000" cy="984885"/>
          </a:xfrm>
        </p:spPr>
        <p:txBody>
          <a:bodyPr>
            <a:normAutofit fontScale="90000"/>
          </a:bodyPr>
          <a:lstStyle/>
          <a:p>
            <a:r>
              <a:rPr lang="en-US" dirty="0"/>
              <a:t>3D concepts &amp; defined terms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 bwMode="gray">
          <a:xfrm>
            <a:off x="482600" y="1630363"/>
            <a:ext cx="11160125" cy="1354217"/>
          </a:xfrm>
        </p:spPr>
        <p:txBody>
          <a:bodyPr>
            <a:spAutoFit/>
          </a:bodyPr>
          <a:lstStyle/>
          <a:p>
            <a:pPr lvl="0"/>
            <a:r>
              <a:rPr lang="en-US" b="1" dirty="0">
                <a:solidFill>
                  <a:schemeClr val="accent2"/>
                </a:solidFill>
              </a:rPr>
              <a:t>Coordinate systems</a:t>
            </a:r>
          </a:p>
          <a:p>
            <a:pPr lvl="1"/>
            <a:r>
              <a:rPr lang="en-US" dirty="0"/>
              <a:t>In computer graphics, two types of 3D coordinate systems are used with respect to the “handedness”: </a:t>
            </a:r>
            <a:r>
              <a:rPr lang="en-US" b="1" dirty="0"/>
              <a:t>Left Handed</a:t>
            </a:r>
            <a:r>
              <a:rPr lang="en-US" dirty="0"/>
              <a:t> System (LHS) or </a:t>
            </a:r>
            <a:r>
              <a:rPr lang="en-US" b="1" dirty="0"/>
              <a:t>Right Handed</a:t>
            </a:r>
            <a:r>
              <a:rPr lang="en-US" dirty="0"/>
              <a:t> System (RHS).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482600" y="6592698"/>
            <a:ext cx="5508425" cy="150813"/>
          </a:xfrm>
        </p:spPr>
        <p:txBody>
          <a:bodyPr>
            <a:normAutofit fontScale="25000" lnSpcReduction="20000"/>
          </a:bodyPr>
          <a:lstStyle/>
          <a:p>
            <a:endParaRPr lang="en-US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823" y="3213770"/>
            <a:ext cx="6473309" cy="29523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hteck 3"/>
          <p:cNvSpPr/>
          <p:nvPr/>
        </p:nvSpPr>
        <p:spPr>
          <a:xfrm>
            <a:off x="1062237" y="3213770"/>
            <a:ext cx="12618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de-DE" sz="5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LHS</a:t>
            </a:r>
          </a:p>
        </p:txBody>
      </p:sp>
      <p:sp>
        <p:nvSpPr>
          <p:cNvPr id="10" name="Rechteck 9"/>
          <p:cNvSpPr/>
          <p:nvPr/>
        </p:nvSpPr>
        <p:spPr>
          <a:xfrm>
            <a:off x="9867509" y="3213770"/>
            <a:ext cx="13580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de-DE" sz="5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RHS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9998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 bwMode="gray">
          <a:xfrm>
            <a:off x="482601" y="216377"/>
            <a:ext cx="9144000" cy="984885"/>
          </a:xfrm>
        </p:spPr>
        <p:txBody>
          <a:bodyPr>
            <a:normAutofit fontScale="90000"/>
          </a:bodyPr>
          <a:lstStyle/>
          <a:p>
            <a:r>
              <a:rPr lang="en-US" dirty="0"/>
              <a:t>3D concepts &amp; defined terms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 bwMode="gray">
          <a:xfrm>
            <a:off x="482600" y="1630363"/>
            <a:ext cx="11160125" cy="3816429"/>
          </a:xfrm>
        </p:spPr>
        <p:txBody>
          <a:bodyPr>
            <a:spAutoFit/>
          </a:bodyPr>
          <a:lstStyle/>
          <a:p>
            <a:pPr lvl="0"/>
            <a:r>
              <a:rPr lang="en-US" b="1" dirty="0">
                <a:solidFill>
                  <a:schemeClr val="accent2"/>
                </a:solidFill>
              </a:rPr>
              <a:t>Coordinate systems</a:t>
            </a:r>
          </a:p>
          <a:p>
            <a:pPr lvl="1"/>
            <a:r>
              <a:rPr lang="en-US" b="1" dirty="0"/>
              <a:t>Direct3D based</a:t>
            </a:r>
            <a:r>
              <a:rPr lang="en-US" dirty="0"/>
              <a:t> implementations often </a:t>
            </a:r>
            <a:r>
              <a:rPr lang="en-US" b="1" dirty="0"/>
              <a:t>prefer LHS</a:t>
            </a:r>
            <a:r>
              <a:rPr lang="en-US" dirty="0"/>
              <a:t>, </a:t>
            </a:r>
            <a:r>
              <a:rPr lang="en-US" b="1" dirty="0"/>
              <a:t>OpenGL based</a:t>
            </a:r>
            <a:r>
              <a:rPr lang="en-US" dirty="0"/>
              <a:t> applications use typically </a:t>
            </a:r>
            <a:r>
              <a:rPr lang="en-US" b="1" dirty="0"/>
              <a:t>RHS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Both major 3D APIs </a:t>
            </a:r>
            <a:r>
              <a:rPr lang="en-US" b="1" dirty="0"/>
              <a:t>can work with either of the two</a:t>
            </a:r>
            <a:r>
              <a:rPr lang="en-US" dirty="0"/>
              <a:t> coordinate system types.</a:t>
            </a:r>
          </a:p>
          <a:p>
            <a:pPr lvl="1"/>
            <a:r>
              <a:rPr lang="en-US" dirty="0"/>
              <a:t>The choice of the CS type </a:t>
            </a:r>
            <a:r>
              <a:rPr lang="en-US" b="1" dirty="0"/>
              <a:t>has impact on the applied math</a:t>
            </a:r>
            <a:r>
              <a:rPr lang="en-US" dirty="0"/>
              <a:t> and the </a:t>
            </a:r>
            <a:r>
              <a:rPr lang="en-US" b="1" dirty="0"/>
              <a:t>rules how to define geometry</a:t>
            </a:r>
            <a:r>
              <a:rPr lang="en-US" dirty="0"/>
              <a:t> (3D models/meshes).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demo volume ray-caster</a:t>
            </a:r>
            <a:r>
              <a:rPr lang="en-US" dirty="0"/>
              <a:t> presented in the second half of this session is implemented based on a </a:t>
            </a:r>
            <a:r>
              <a:rPr lang="en-US" b="1" dirty="0"/>
              <a:t>Left Handed coordinate system</a:t>
            </a:r>
            <a:r>
              <a:rPr lang="en-US" dirty="0"/>
              <a:t>.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482600" y="6592698"/>
            <a:ext cx="5508425" cy="150813"/>
          </a:xfrm>
        </p:spPr>
        <p:txBody>
          <a:bodyPr>
            <a:normAutofit fontScale="25000" lnSpcReduction="20000"/>
          </a:bodyPr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4734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 bwMode="gray">
          <a:xfrm>
            <a:off x="482601" y="216377"/>
            <a:ext cx="9144000" cy="984885"/>
          </a:xfrm>
        </p:spPr>
        <p:txBody>
          <a:bodyPr>
            <a:normAutofit fontScale="90000"/>
          </a:bodyPr>
          <a:lstStyle/>
          <a:p>
            <a:r>
              <a:rPr lang="en-US" dirty="0"/>
              <a:t>3D concepts &amp; defined terms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 bwMode="gray">
          <a:xfrm>
            <a:off x="482600" y="1630363"/>
            <a:ext cx="11160125" cy="4924425"/>
          </a:xfrm>
        </p:spPr>
        <p:txBody>
          <a:bodyPr>
            <a:spAutoFit/>
          </a:bodyPr>
          <a:lstStyle/>
          <a:p>
            <a:pPr lvl="0"/>
            <a:r>
              <a:rPr lang="en-US" b="1" dirty="0">
                <a:solidFill>
                  <a:schemeClr val="accent2"/>
                </a:solidFill>
              </a:rPr>
              <a:t>Coordinate systems – consequences of the choice for LHS</a:t>
            </a:r>
          </a:p>
          <a:p>
            <a:pPr lvl="1"/>
            <a:r>
              <a:rPr lang="en-US" dirty="0"/>
              <a:t>Transformation </a:t>
            </a:r>
            <a:r>
              <a:rPr lang="en-US" b="1" dirty="0"/>
              <a:t>matrices are row-major</a:t>
            </a:r>
            <a:r>
              <a:rPr lang="en-US" dirty="0"/>
              <a:t> aligned.</a:t>
            </a:r>
          </a:p>
          <a:p>
            <a:pPr lvl="1"/>
            <a:r>
              <a:rPr lang="en-US" b="1" dirty="0"/>
              <a:t>Vertex</a:t>
            </a:r>
            <a:r>
              <a:rPr lang="en-US" dirty="0"/>
              <a:t> definition in </a:t>
            </a:r>
            <a:r>
              <a:rPr lang="en-US" b="1" dirty="0"/>
              <a:t>clock-wise order</a:t>
            </a:r>
            <a:r>
              <a:rPr lang="en-US" dirty="0"/>
              <a:t> means the respective polygon is </a:t>
            </a:r>
            <a:r>
              <a:rPr lang="en-US" b="1" dirty="0"/>
              <a:t>front-face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Clock-wise rotation</a:t>
            </a:r>
            <a:r>
              <a:rPr lang="en-US" dirty="0"/>
              <a:t> angles are </a:t>
            </a:r>
            <a:r>
              <a:rPr lang="en-US" b="1" dirty="0"/>
              <a:t>positive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Matrix concatenation</a:t>
            </a:r>
            <a:r>
              <a:rPr lang="en-US" dirty="0"/>
              <a:t> order (multiplication) is </a:t>
            </a:r>
            <a:r>
              <a:rPr lang="en-US" b="1" dirty="0"/>
              <a:t>from left to right</a:t>
            </a:r>
            <a:r>
              <a:rPr lang="en-US" dirty="0"/>
              <a:t>.</a:t>
            </a:r>
          </a:p>
          <a:p>
            <a:pPr lvl="2"/>
            <a:r>
              <a:rPr lang="en-US" dirty="0" err="1"/>
              <a:t>matWorldViewProj</a:t>
            </a:r>
            <a:r>
              <a:rPr lang="en-US" dirty="0"/>
              <a:t> = </a:t>
            </a:r>
            <a:r>
              <a:rPr lang="en-US" dirty="0" err="1"/>
              <a:t>matWorld</a:t>
            </a:r>
            <a:r>
              <a:rPr lang="en-US" dirty="0"/>
              <a:t> * </a:t>
            </a:r>
            <a:r>
              <a:rPr lang="en-US" dirty="0" err="1"/>
              <a:t>matView</a:t>
            </a:r>
            <a:r>
              <a:rPr lang="en-US" dirty="0"/>
              <a:t> * </a:t>
            </a:r>
            <a:r>
              <a:rPr lang="en-US" dirty="0" err="1"/>
              <a:t>matProj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Performing a </a:t>
            </a:r>
            <a:r>
              <a:rPr lang="en-US" b="1" dirty="0"/>
              <a:t>vector-matrix multiplication</a:t>
            </a:r>
            <a:r>
              <a:rPr lang="en-US" dirty="0"/>
              <a:t> means </a:t>
            </a:r>
            <a:r>
              <a:rPr lang="en-US" b="1" dirty="0"/>
              <a:t>vector is multiplied on the left</a:t>
            </a:r>
            <a:r>
              <a:rPr lang="en-US" dirty="0"/>
              <a:t> (a.k.a. </a:t>
            </a:r>
            <a:r>
              <a:rPr lang="en-US" b="1" dirty="0"/>
              <a:t>pre-multiplication</a:t>
            </a:r>
            <a:r>
              <a:rPr lang="en-US" dirty="0"/>
              <a:t>; this is </a:t>
            </a:r>
            <a:r>
              <a:rPr lang="en-US" b="1" dirty="0"/>
              <a:t>not commutative</a:t>
            </a:r>
            <a:r>
              <a:rPr lang="en-US" dirty="0"/>
              <a:t> as vector is a </a:t>
            </a:r>
            <a:r>
              <a:rPr lang="en-US" b="1" dirty="0"/>
              <a:t>row vector</a:t>
            </a:r>
            <a:r>
              <a:rPr lang="en-US" dirty="0"/>
              <a:t>).</a:t>
            </a:r>
          </a:p>
          <a:p>
            <a:pPr lvl="2"/>
            <a:r>
              <a:rPr lang="en-US" b="1" dirty="0"/>
              <a:t>row vector</a:t>
            </a:r>
            <a:r>
              <a:rPr lang="en-US" dirty="0"/>
              <a:t> is special matrix with dimension </a:t>
            </a:r>
            <a:r>
              <a:rPr lang="en-US" b="1" dirty="0"/>
              <a:t>[1 x n]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1 row, n columns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vector-matrix </a:t>
            </a:r>
            <a:r>
              <a:rPr lang="en-US" dirty="0" err="1">
                <a:sym typeface="Wingdings" panose="05000000000000000000" pitchFamily="2" charset="2"/>
              </a:rPr>
              <a:t>mul</a:t>
            </a:r>
            <a:r>
              <a:rPr lang="en-US" dirty="0">
                <a:sym typeface="Wingdings" panose="05000000000000000000" pitchFamily="2" charset="2"/>
              </a:rPr>
              <a:t> will match if matrix has n rows e.g. </a:t>
            </a:r>
            <a:r>
              <a:rPr lang="en-US" b="1" dirty="0">
                <a:sym typeface="Wingdings" panose="05000000000000000000" pitchFamily="2" charset="2"/>
              </a:rPr>
              <a:t>[n x p]</a:t>
            </a:r>
            <a:r>
              <a:rPr lang="en-US" dirty="0">
                <a:sym typeface="Wingdings" panose="05000000000000000000" pitchFamily="2" charset="2"/>
              </a:rPr>
              <a:t>, result=</a:t>
            </a:r>
            <a:r>
              <a:rPr lang="en-US" b="1" dirty="0">
                <a:sym typeface="Wingdings" panose="05000000000000000000" pitchFamily="2" charset="2"/>
              </a:rPr>
              <a:t>[1 x p]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vec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482600" y="6592698"/>
            <a:ext cx="5508425" cy="150813"/>
          </a:xfrm>
        </p:spPr>
        <p:txBody>
          <a:bodyPr>
            <a:normAutofit fontScale="25000" lnSpcReduction="20000"/>
          </a:bodyPr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8886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 bwMode="gray">
          <a:xfrm>
            <a:off x="482601" y="216377"/>
            <a:ext cx="9144000" cy="984885"/>
          </a:xfrm>
        </p:spPr>
        <p:txBody>
          <a:bodyPr>
            <a:normAutofit fontScale="90000"/>
          </a:bodyPr>
          <a:lstStyle/>
          <a:p>
            <a:r>
              <a:rPr lang="en-US" dirty="0"/>
              <a:t>3D concepts &amp; defined terms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 bwMode="gray">
          <a:xfrm>
            <a:off x="482600" y="1630363"/>
            <a:ext cx="11160125" cy="400110"/>
          </a:xfrm>
        </p:spPr>
        <p:txBody>
          <a:bodyPr>
            <a:spAutoFit/>
          </a:bodyPr>
          <a:lstStyle/>
          <a:p>
            <a:pPr lvl="0"/>
            <a:r>
              <a:rPr lang="en-US" b="1" dirty="0">
                <a:solidFill>
                  <a:schemeClr val="accent2"/>
                </a:solidFill>
              </a:rPr>
              <a:t>Geometric interpretation of a row-major aligned 4 x 4 matrix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482600" y="6592698"/>
            <a:ext cx="5508425" cy="150813"/>
          </a:xfrm>
        </p:spPr>
        <p:txBody>
          <a:bodyPr>
            <a:normAutofit fontScale="25000" lnSpcReduction="20000"/>
          </a:bodyPr>
          <a:lstStyle/>
          <a:p>
            <a:endParaRPr lang="en-US"/>
          </a:p>
        </p:txBody>
      </p:sp>
      <p:graphicFrame>
        <p:nvGraphicFramePr>
          <p:cNvPr id="5" name="Tabelle 4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21411271"/>
              </p:ext>
            </p:extLst>
          </p:nvPr>
        </p:nvGraphicFramePr>
        <p:xfrm>
          <a:off x="3722911" y="2277666"/>
          <a:ext cx="4824536" cy="40471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{69CF1AB2-1976-4502-BF36-3FF5EA218861}</a:tableStyleId>
              </a:tblPr>
              <a:tblGrid>
                <a:gridCol w="1206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61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61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6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11782"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1782"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1782"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>
                          <a:solidFill>
                            <a:schemeClr val="tx1"/>
                          </a:solidFill>
                        </a:rPr>
                        <a:t>33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1782"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>
                          <a:solidFill>
                            <a:schemeClr val="tx1"/>
                          </a:solidFill>
                        </a:rPr>
                        <a:t>42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>
                          <a:solidFill>
                            <a:schemeClr val="tx1"/>
                          </a:solidFill>
                        </a:rPr>
                        <a:t>43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echteck 5"/>
          <p:cNvSpPr/>
          <p:nvPr/>
        </p:nvSpPr>
        <p:spPr bwMode="auto">
          <a:xfrm>
            <a:off x="3938935" y="2565698"/>
            <a:ext cx="3168352" cy="432048"/>
          </a:xfrm>
          <a:prstGeom prst="rect">
            <a:avLst/>
          </a:prstGeom>
          <a:noFill/>
          <a:ln w="25400">
            <a:solidFill>
              <a:srgbClr val="5B457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 bwMode="auto">
          <a:xfrm>
            <a:off x="3969941" y="3573810"/>
            <a:ext cx="3168352" cy="432048"/>
          </a:xfrm>
          <a:prstGeom prst="rect">
            <a:avLst/>
          </a:prstGeom>
          <a:noFill/>
          <a:ln w="25400">
            <a:solidFill>
              <a:srgbClr val="5B457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 bwMode="auto">
          <a:xfrm>
            <a:off x="3969941" y="4581922"/>
            <a:ext cx="3168352" cy="432048"/>
          </a:xfrm>
          <a:prstGeom prst="rect">
            <a:avLst/>
          </a:prstGeom>
          <a:noFill/>
          <a:ln w="25400">
            <a:solidFill>
              <a:srgbClr val="5B457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 bwMode="auto">
          <a:xfrm>
            <a:off x="3969941" y="5590034"/>
            <a:ext cx="3168352" cy="432048"/>
          </a:xfrm>
          <a:prstGeom prst="rect">
            <a:avLst/>
          </a:prstGeom>
          <a:noFill/>
          <a:ln w="25400">
            <a:solidFill>
              <a:srgbClr val="0095DB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1655576" y="2597056"/>
            <a:ext cx="193315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400" b="1" dirty="0"/>
              <a:t>Rotation Axis X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696784" y="3623571"/>
            <a:ext cx="192354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400" b="1" dirty="0"/>
              <a:t>Rotation Axis Y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1688071" y="4610598"/>
            <a:ext cx="191071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400" b="1" dirty="0"/>
              <a:t>Rotation Axis Z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274639" y="5652750"/>
            <a:ext cx="231544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400" b="1" dirty="0"/>
              <a:t>Translation </a:t>
            </a:r>
            <a:r>
              <a:rPr lang="de-DE" sz="2400" b="1" dirty="0" err="1"/>
              <a:t>Vector</a:t>
            </a:r>
            <a:endParaRPr lang="de-DE" sz="2400" b="1" dirty="0"/>
          </a:p>
        </p:txBody>
      </p:sp>
      <p:sp>
        <p:nvSpPr>
          <p:cNvPr id="16" name="Rechteck 15"/>
          <p:cNvSpPr/>
          <p:nvPr/>
        </p:nvSpPr>
        <p:spPr bwMode="auto">
          <a:xfrm>
            <a:off x="7563817" y="5590034"/>
            <a:ext cx="720080" cy="432048"/>
          </a:xfrm>
          <a:prstGeom prst="rect">
            <a:avLst/>
          </a:prstGeom>
          <a:noFill/>
          <a:ln w="25400">
            <a:solidFill>
              <a:srgbClr val="009D3C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de-DE"/>
          </a:p>
        </p:txBody>
      </p:sp>
      <p:sp>
        <p:nvSpPr>
          <p:cNvPr id="18" name="Textfeld 17"/>
          <p:cNvSpPr txBox="1"/>
          <p:nvPr/>
        </p:nvSpPr>
        <p:spPr>
          <a:xfrm>
            <a:off x="8763471" y="5621392"/>
            <a:ext cx="155311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400" b="1" dirty="0"/>
              <a:t>Global </a:t>
            </a:r>
            <a:r>
              <a:rPr lang="de-DE" sz="2400" b="1" dirty="0" err="1"/>
              <a:t>Scale</a:t>
            </a:r>
            <a:endParaRPr lang="de-DE" sz="2400" b="1" dirty="0"/>
          </a:p>
        </p:txBody>
      </p:sp>
      <p:sp>
        <p:nvSpPr>
          <p:cNvPr id="19" name="Rechteck 18"/>
          <p:cNvSpPr/>
          <p:nvPr/>
        </p:nvSpPr>
        <p:spPr bwMode="auto">
          <a:xfrm>
            <a:off x="7582247" y="2565698"/>
            <a:ext cx="701650" cy="432048"/>
          </a:xfrm>
          <a:prstGeom prst="rect">
            <a:avLst/>
          </a:prstGeom>
          <a:noFill/>
          <a:ln w="25400">
            <a:solidFill>
              <a:srgbClr val="EC6602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de-DE"/>
          </a:p>
        </p:txBody>
      </p:sp>
      <p:sp>
        <p:nvSpPr>
          <p:cNvPr id="21" name="Rechteck 20"/>
          <p:cNvSpPr/>
          <p:nvPr/>
        </p:nvSpPr>
        <p:spPr bwMode="auto">
          <a:xfrm>
            <a:off x="3794919" y="2389430"/>
            <a:ext cx="3456384" cy="2840563"/>
          </a:xfrm>
          <a:prstGeom prst="rect">
            <a:avLst/>
          </a:prstGeom>
          <a:solidFill>
            <a:srgbClr val="5B457F">
              <a:alpha val="25000"/>
            </a:srgbClr>
          </a:solidFill>
          <a:ln w="25400">
            <a:solidFill>
              <a:srgbClr val="5B457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de-DE"/>
          </a:p>
        </p:txBody>
      </p:sp>
      <p:sp>
        <p:nvSpPr>
          <p:cNvPr id="20" name="Textfeld 19"/>
          <p:cNvSpPr txBox="1"/>
          <p:nvPr/>
        </p:nvSpPr>
        <p:spPr>
          <a:xfrm>
            <a:off x="8763470" y="3605168"/>
            <a:ext cx="147277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400" b="1" dirty="0" err="1"/>
              <a:t>Perspective</a:t>
            </a:r>
            <a:endParaRPr lang="de-DE" sz="2400" b="1" dirty="0"/>
          </a:p>
        </p:txBody>
      </p:sp>
      <p:sp>
        <p:nvSpPr>
          <p:cNvPr id="22" name="Textfeld 21"/>
          <p:cNvSpPr txBox="1"/>
          <p:nvPr/>
        </p:nvSpPr>
        <p:spPr>
          <a:xfrm>
            <a:off x="8977150" y="2196148"/>
            <a:ext cx="267887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400" b="1" dirty="0"/>
              <a:t>3 x 3 Rotation Matrix</a:t>
            </a:r>
          </a:p>
        </p:txBody>
      </p:sp>
      <p:cxnSp>
        <p:nvCxnSpPr>
          <p:cNvPr id="24" name="Gerade Verbindung 23"/>
          <p:cNvCxnSpPr>
            <a:endCxn id="22" idx="1"/>
          </p:cNvCxnSpPr>
          <p:nvPr/>
        </p:nvCxnSpPr>
        <p:spPr>
          <a:xfrm flipV="1">
            <a:off x="7251303" y="2380814"/>
            <a:ext cx="1725847" cy="218"/>
          </a:xfrm>
          <a:prstGeom prst="line">
            <a:avLst/>
          </a:prstGeom>
          <a:ln w="25400">
            <a:solidFill>
              <a:srgbClr val="5B45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 bwMode="auto">
          <a:xfrm rot="2356965">
            <a:off x="3644948" y="3583872"/>
            <a:ext cx="3739866" cy="4320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de-DE"/>
          </a:p>
        </p:txBody>
      </p:sp>
      <p:sp>
        <p:nvSpPr>
          <p:cNvPr id="28" name="Textfeld 27"/>
          <p:cNvSpPr txBox="1"/>
          <p:nvPr/>
        </p:nvSpPr>
        <p:spPr>
          <a:xfrm>
            <a:off x="878793" y="2204765"/>
            <a:ext cx="155356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400" b="1" dirty="0" err="1"/>
              <a:t>Scale</a:t>
            </a:r>
            <a:r>
              <a:rPr lang="de-DE" sz="2400" b="1" dirty="0"/>
              <a:t> </a:t>
            </a:r>
            <a:r>
              <a:rPr lang="de-DE" sz="2400" b="1" dirty="0" err="1"/>
              <a:t>Vector</a:t>
            </a:r>
            <a:endParaRPr lang="de-DE" sz="2400" b="1" dirty="0"/>
          </a:p>
        </p:txBody>
      </p:sp>
      <p:cxnSp>
        <p:nvCxnSpPr>
          <p:cNvPr id="30" name="Gerade Verbindung 29"/>
          <p:cNvCxnSpPr>
            <a:stCxn id="28" idx="3"/>
            <a:endCxn id="27" idx="1"/>
          </p:cNvCxnSpPr>
          <p:nvPr/>
        </p:nvCxnSpPr>
        <p:spPr>
          <a:xfrm>
            <a:off x="2432360" y="2389431"/>
            <a:ext cx="1635135" cy="22652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24"/>
          <p:cNvSpPr/>
          <p:nvPr/>
        </p:nvSpPr>
        <p:spPr bwMode="auto">
          <a:xfrm>
            <a:off x="7582247" y="3573810"/>
            <a:ext cx="701650" cy="432048"/>
          </a:xfrm>
          <a:prstGeom prst="rect">
            <a:avLst/>
          </a:prstGeom>
          <a:noFill/>
          <a:ln w="25400">
            <a:solidFill>
              <a:srgbClr val="EC6602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de-DE"/>
          </a:p>
        </p:txBody>
      </p:sp>
      <p:sp>
        <p:nvSpPr>
          <p:cNvPr id="26" name="Rechteck 25"/>
          <p:cNvSpPr/>
          <p:nvPr/>
        </p:nvSpPr>
        <p:spPr bwMode="auto">
          <a:xfrm>
            <a:off x="7582247" y="4581922"/>
            <a:ext cx="701650" cy="432048"/>
          </a:xfrm>
          <a:prstGeom prst="rect">
            <a:avLst/>
          </a:prstGeom>
          <a:noFill/>
          <a:ln w="25400">
            <a:solidFill>
              <a:srgbClr val="EC6602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509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7" grpId="0" animBg="1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 bwMode="gray">
          <a:xfrm>
            <a:off x="482601" y="216377"/>
            <a:ext cx="9144000" cy="984885"/>
          </a:xfrm>
        </p:spPr>
        <p:txBody>
          <a:bodyPr>
            <a:normAutofit fontScale="90000"/>
          </a:bodyPr>
          <a:lstStyle/>
          <a:p>
            <a:r>
              <a:rPr lang="en-US" dirty="0"/>
              <a:t>3D concepts &amp; defined terms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 bwMode="gray">
          <a:xfrm>
            <a:off x="482600" y="1630363"/>
            <a:ext cx="11160125" cy="1354217"/>
          </a:xfrm>
        </p:spPr>
        <p:txBody>
          <a:bodyPr>
            <a:spAutoFit/>
          </a:bodyPr>
          <a:lstStyle/>
          <a:p>
            <a:pPr lvl="0"/>
            <a:r>
              <a:rPr lang="en-US" b="1" dirty="0">
                <a:solidFill>
                  <a:schemeClr val="accent2"/>
                </a:solidFill>
              </a:rPr>
              <a:t>Coordinate Space Transforms</a:t>
            </a:r>
          </a:p>
          <a:p>
            <a:pPr lvl="1"/>
            <a:r>
              <a:rPr lang="en-US" dirty="0"/>
              <a:t>Until a final image of a 3D scene is presented to the user, </a:t>
            </a:r>
            <a:r>
              <a:rPr lang="en-US" b="1" dirty="0"/>
              <a:t>all graphic objects traverse multiple coordinate space transforms</a:t>
            </a:r>
            <a:r>
              <a:rPr lang="en-US" dirty="0"/>
              <a:t>.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482600" y="6592698"/>
            <a:ext cx="5508425" cy="150813"/>
          </a:xfrm>
        </p:spPr>
        <p:txBody>
          <a:bodyPr>
            <a:normAutofit fontScale="25000" lnSpcReduction="20000"/>
          </a:bodyPr>
          <a:lstStyle/>
          <a:p>
            <a:endParaRPr lang="en-US"/>
          </a:p>
        </p:txBody>
      </p:sp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1672524766"/>
              </p:ext>
            </p:extLst>
          </p:nvPr>
        </p:nvGraphicFramePr>
        <p:xfrm>
          <a:off x="482601" y="3213770"/>
          <a:ext cx="11232182" cy="2736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1706687" y="3645818"/>
            <a:ext cx="170123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 World Matrix ]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082951" y="3645818"/>
            <a:ext cx="158331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 View Matrix ]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6387207" y="3645817"/>
            <a:ext cx="214090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 </a:t>
            </a:r>
            <a:r>
              <a:rPr lang="de-DE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Projection</a:t>
            </a:r>
            <a:r>
              <a:rPr lang="de-DE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Matrix ]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8835479" y="3645816"/>
            <a:ext cx="207133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000" dirty="0" err="1"/>
              <a:t>Viewport</a:t>
            </a:r>
            <a:r>
              <a:rPr lang="de-DE" sz="2000" dirty="0"/>
              <a:t> Transform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6475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 bwMode="gray">
          <a:xfrm>
            <a:off x="482601" y="216377"/>
            <a:ext cx="9144000" cy="984885"/>
          </a:xfrm>
        </p:spPr>
        <p:txBody>
          <a:bodyPr>
            <a:normAutofit fontScale="90000"/>
          </a:bodyPr>
          <a:lstStyle/>
          <a:p>
            <a:r>
              <a:rPr lang="en-US" dirty="0"/>
              <a:t>3D concepts &amp; defined terms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 bwMode="gray">
          <a:xfrm>
            <a:off x="482600" y="1630363"/>
            <a:ext cx="5508425" cy="2308324"/>
          </a:xfrm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chemeClr val="accent2"/>
                </a:solidFill>
              </a:rPr>
              <a:t>Coordinate spaces: local space</a:t>
            </a:r>
          </a:p>
          <a:p>
            <a:pPr lvl="1"/>
            <a:r>
              <a:rPr lang="en-US" dirty="0"/>
              <a:t>Local space is the CS, where the 3D object </a:t>
            </a:r>
            <a:r>
              <a:rPr lang="en-US" b="1" dirty="0"/>
              <a:t>is defined relative to its local origin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All vertices are local to the object.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482600" y="6592698"/>
            <a:ext cx="5508425" cy="150813"/>
          </a:xfrm>
        </p:spPr>
        <p:txBody>
          <a:bodyPr>
            <a:normAutofit fontScale="25000" lnSpcReduction="20000"/>
          </a:bodyPr>
          <a:lstStyle/>
          <a:p>
            <a:endParaRPr lang="en-US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43" y="1413570"/>
            <a:ext cx="6053502" cy="48401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08252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 bwMode="gray">
          <a:xfrm>
            <a:off x="482601" y="216377"/>
            <a:ext cx="9144000" cy="984885"/>
          </a:xfrm>
        </p:spPr>
        <p:txBody>
          <a:bodyPr>
            <a:normAutofit fontScale="90000"/>
          </a:bodyPr>
          <a:lstStyle/>
          <a:p>
            <a:r>
              <a:rPr lang="en-US" dirty="0"/>
              <a:t>3D concepts &amp; defined terms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 bwMode="gray">
          <a:xfrm>
            <a:off x="482600" y="1630363"/>
            <a:ext cx="11160125" cy="3416320"/>
          </a:xfrm>
        </p:spPr>
        <p:txBody>
          <a:bodyPr>
            <a:spAutoFit/>
          </a:bodyPr>
          <a:lstStyle/>
          <a:p>
            <a:pPr lvl="0"/>
            <a:r>
              <a:rPr lang="en-US" b="1" dirty="0">
                <a:solidFill>
                  <a:schemeClr val="accent2"/>
                </a:solidFill>
              </a:rPr>
              <a:t>Coordinate spaces: world space</a:t>
            </a:r>
          </a:p>
          <a:p>
            <a:pPr lvl="1"/>
            <a:r>
              <a:rPr lang="en-US" dirty="0"/>
              <a:t>World space is the CS, where the 3D object is placed in, </a:t>
            </a:r>
            <a:r>
              <a:rPr lang="en-US" b="1" dirty="0"/>
              <a:t>relative to one global origin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Multiple objects </a:t>
            </a:r>
            <a:r>
              <a:rPr lang="en-US" b="1" dirty="0"/>
              <a:t>share the same global coordinate frame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All </a:t>
            </a:r>
            <a:r>
              <a:rPr lang="en-US" b="1" dirty="0"/>
              <a:t>vertices are transformed</a:t>
            </a:r>
            <a:r>
              <a:rPr lang="en-US" dirty="0"/>
              <a:t> to the global CS via the </a:t>
            </a:r>
            <a:r>
              <a:rPr lang="en-US" b="1" dirty="0"/>
              <a:t>world transform matrix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world transform</a:t>
            </a:r>
            <a:r>
              <a:rPr lang="en-US" dirty="0"/>
              <a:t> matrix is often a concatenation of </a:t>
            </a:r>
            <a:r>
              <a:rPr lang="en-US" b="1" dirty="0"/>
              <a:t>scaling, rotation and/or translation</a:t>
            </a:r>
            <a:r>
              <a:rPr lang="en-US" dirty="0"/>
              <a:t> transforms.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482600" y="6592698"/>
            <a:ext cx="5508425" cy="150813"/>
          </a:xfrm>
        </p:spPr>
        <p:txBody>
          <a:bodyPr>
            <a:normAutofit fontScale="25000" lnSpcReduction="20000"/>
          </a:bodyPr>
          <a:lstStyle/>
          <a:p>
            <a:endParaRPr lang="en-US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286" y="0"/>
            <a:ext cx="12713722" cy="68595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10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 bwMode="gray">
          <a:xfrm>
            <a:off x="482601" y="216377"/>
            <a:ext cx="9144000" cy="984885"/>
          </a:xfrm>
        </p:spPr>
        <p:txBody>
          <a:bodyPr>
            <a:normAutofit fontScale="90000"/>
          </a:bodyPr>
          <a:lstStyle/>
          <a:p>
            <a:r>
              <a:rPr lang="en-US" dirty="0"/>
              <a:t>3D concepts &amp; defined terms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 bwMode="gray">
          <a:xfrm>
            <a:off x="482600" y="1630363"/>
            <a:ext cx="11160125" cy="4216539"/>
          </a:xfrm>
        </p:spPr>
        <p:txBody>
          <a:bodyPr>
            <a:spAutoFit/>
          </a:bodyPr>
          <a:lstStyle/>
          <a:p>
            <a:pPr lvl="0"/>
            <a:r>
              <a:rPr lang="en-US" b="1" dirty="0">
                <a:solidFill>
                  <a:schemeClr val="accent2"/>
                </a:solidFill>
              </a:rPr>
              <a:t>Coordinate Spaces: view space</a:t>
            </a:r>
          </a:p>
          <a:p>
            <a:pPr lvl="1"/>
            <a:r>
              <a:rPr lang="en-US" dirty="0"/>
              <a:t>View space (a.k.a. </a:t>
            </a:r>
            <a:r>
              <a:rPr lang="en-US" b="1" dirty="0"/>
              <a:t>camera space</a:t>
            </a:r>
            <a:r>
              <a:rPr lang="en-US" dirty="0"/>
              <a:t> or </a:t>
            </a:r>
            <a:r>
              <a:rPr lang="en-US" b="1" dirty="0"/>
              <a:t>eye space</a:t>
            </a:r>
            <a:r>
              <a:rPr lang="en-US" dirty="0"/>
              <a:t>) is the CS, where the </a:t>
            </a:r>
            <a:r>
              <a:rPr lang="en-US" b="1" dirty="0"/>
              <a:t>3D object is shown from the point of view of a virtual camera</a:t>
            </a:r>
            <a:r>
              <a:rPr lang="en-US" dirty="0"/>
              <a:t> or users eye-point.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camera</a:t>
            </a:r>
            <a:r>
              <a:rPr lang="en-US" dirty="0"/>
              <a:t> itself is </a:t>
            </a:r>
            <a:r>
              <a:rPr lang="en-US" b="1" dirty="0"/>
              <a:t>positioned in world-space coordinates</a:t>
            </a:r>
            <a:r>
              <a:rPr lang="en-US" dirty="0"/>
              <a:t> and focuses the so called “</a:t>
            </a:r>
            <a:r>
              <a:rPr lang="en-US" b="1" dirty="0"/>
              <a:t>Look-At</a:t>
            </a:r>
            <a:r>
              <a:rPr lang="en-US" dirty="0"/>
              <a:t>” position.</a:t>
            </a:r>
          </a:p>
          <a:p>
            <a:pPr lvl="1"/>
            <a:r>
              <a:rPr lang="en-US" dirty="0"/>
              <a:t>Depending on the </a:t>
            </a:r>
            <a:r>
              <a:rPr lang="en-US" b="1" dirty="0"/>
              <a:t>cameras properties</a:t>
            </a:r>
            <a:r>
              <a:rPr lang="en-US" dirty="0"/>
              <a:t> (world position, up-direction, look-at position) a further </a:t>
            </a:r>
            <a:r>
              <a:rPr lang="en-US" b="1" dirty="0"/>
              <a:t>coordinate frame is defined</a:t>
            </a:r>
            <a:r>
              <a:rPr lang="en-US" dirty="0"/>
              <a:t>: the </a:t>
            </a:r>
            <a:r>
              <a:rPr lang="en-US" b="1" dirty="0"/>
              <a:t>camera space or view space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Each object with associated vertices </a:t>
            </a:r>
            <a:r>
              <a:rPr lang="en-US" b="1" dirty="0"/>
              <a:t>needs to be transformed to the view space</a:t>
            </a:r>
            <a:r>
              <a:rPr lang="en-US" dirty="0"/>
              <a:t> coordinate system via the </a:t>
            </a:r>
            <a:r>
              <a:rPr lang="en-US" b="1" dirty="0"/>
              <a:t>view matrix</a:t>
            </a:r>
            <a:r>
              <a:rPr lang="en-US" dirty="0"/>
              <a:t>.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482600" y="6592698"/>
            <a:ext cx="5508425" cy="150813"/>
          </a:xfrm>
        </p:spPr>
        <p:txBody>
          <a:bodyPr>
            <a:normAutofit fontScale="25000" lnSpcReduction="20000"/>
          </a:bodyPr>
          <a:lstStyle/>
          <a:p>
            <a:endParaRPr lang="en-US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0223" y="0"/>
            <a:ext cx="12693877" cy="68595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8434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 bwMode="gray">
          <a:xfrm>
            <a:off x="482601" y="216377"/>
            <a:ext cx="9144000" cy="984885"/>
          </a:xfrm>
        </p:spPr>
        <p:txBody>
          <a:bodyPr>
            <a:normAutofit fontScale="90000"/>
          </a:bodyPr>
          <a:lstStyle/>
          <a:p>
            <a:r>
              <a:rPr lang="en-US" dirty="0"/>
              <a:t>3D concepts &amp; defined terms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 bwMode="gray">
          <a:xfrm>
            <a:off x="482600" y="1630363"/>
            <a:ext cx="11160125" cy="4216539"/>
          </a:xfrm>
        </p:spPr>
        <p:txBody>
          <a:bodyPr>
            <a:spAutoFit/>
          </a:bodyPr>
          <a:lstStyle/>
          <a:p>
            <a:pPr lvl="0"/>
            <a:r>
              <a:rPr lang="en-US" b="1" dirty="0">
                <a:solidFill>
                  <a:schemeClr val="accent2"/>
                </a:solidFill>
              </a:rPr>
              <a:t>Coordinate Spaces: clip space (I)</a:t>
            </a:r>
          </a:p>
          <a:p>
            <a:pPr lvl="1"/>
            <a:r>
              <a:rPr lang="en-US" b="1" dirty="0"/>
              <a:t>Before a complete 3D scene is finally projected</a:t>
            </a:r>
            <a:r>
              <a:rPr lang="en-US" dirty="0"/>
              <a:t> onto a </a:t>
            </a:r>
            <a:r>
              <a:rPr lang="en-US" b="1" dirty="0"/>
              <a:t>2D</a:t>
            </a:r>
            <a:r>
              <a:rPr lang="en-US" dirty="0"/>
              <a:t> image plane, which maps to the screen viewport, </a:t>
            </a:r>
            <a:r>
              <a:rPr lang="en-US" b="1" dirty="0"/>
              <a:t>all objects are transformed to the clip space </a:t>
            </a:r>
            <a:r>
              <a:rPr lang="en-US" dirty="0"/>
              <a:t>via the </a:t>
            </a:r>
            <a:r>
              <a:rPr lang="en-US" b="1" dirty="0"/>
              <a:t>projection matrix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Clip space is a </a:t>
            </a:r>
            <a:r>
              <a:rPr lang="en-US" b="1" dirty="0"/>
              <a:t>normalized coordinate space</a:t>
            </a:r>
            <a:r>
              <a:rPr lang="en-US" dirty="0"/>
              <a:t>, where the coordinates are within the range [-1.0 .. 1.0].</a:t>
            </a:r>
          </a:p>
          <a:p>
            <a:pPr lvl="1"/>
            <a:r>
              <a:rPr lang="en-US" dirty="0"/>
              <a:t>OpenGL defines the clip space unit cube for X,Y,Z in the range [-1.0 .. 1.0].</a:t>
            </a:r>
          </a:p>
          <a:p>
            <a:pPr lvl="1"/>
            <a:r>
              <a:rPr lang="en-US" dirty="0"/>
              <a:t>Direct3D defines the </a:t>
            </a:r>
            <a:r>
              <a:rPr lang="en-US" b="1" dirty="0"/>
              <a:t>clip space unit cube</a:t>
            </a:r>
            <a:r>
              <a:rPr lang="en-US" dirty="0"/>
              <a:t> for </a:t>
            </a:r>
            <a:r>
              <a:rPr lang="en-US" b="1" dirty="0"/>
              <a:t>X and Y in the range [-1.0 .. 1.0]</a:t>
            </a:r>
            <a:r>
              <a:rPr lang="en-US" dirty="0"/>
              <a:t> and for </a:t>
            </a:r>
            <a:r>
              <a:rPr lang="en-US" b="1" dirty="0"/>
              <a:t>Z in the range [0.0 .. 1.0]</a:t>
            </a:r>
            <a:r>
              <a:rPr lang="en-US" dirty="0"/>
              <a:t>.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482600" y="6592698"/>
            <a:ext cx="5508425" cy="150813"/>
          </a:xfrm>
        </p:spPr>
        <p:txBody>
          <a:bodyPr>
            <a:normAutofit fontScale="25000" lnSpcReduction="20000"/>
          </a:bodyPr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6237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>
            <a:normAutofit fontScale="90000"/>
          </a:bodyPr>
          <a:lstStyle/>
          <a:p>
            <a:r>
              <a:rPr lang="en-US" kern="0" dirty="0">
                <a:latin typeface="Calibri" panose="020F0502020204030204" pitchFamily="34" charset="0"/>
                <a:cs typeface="Arial" pitchFamily="34" charset="0"/>
              </a:rPr>
              <a:t>Part I: Introduction  </a:t>
            </a:r>
            <a:br>
              <a:rPr lang="en-US" kern="0" dirty="0">
                <a:latin typeface="Calibri" panose="020F0502020204030204" pitchFamily="34" charset="0"/>
                <a:cs typeface="Arial" pitchFamily="34" charset="0"/>
              </a:rPr>
            </a:b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69A8F03-EAB3-9BE3-D61B-8526C701AA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2600" y="1630363"/>
            <a:ext cx="11160125" cy="480260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1F5D38B-E728-D9D3-7A09-A2693BFD9EA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82600" y="6592698"/>
            <a:ext cx="5508425" cy="150813"/>
          </a:xfrm>
        </p:spPr>
        <p:txBody>
          <a:bodyPr>
            <a:normAutofit fontScale="25000" lnSpcReduction="20000"/>
          </a:bodyPr>
          <a:lstStyle/>
          <a:p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B. Kidalka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303" y="1701602"/>
            <a:ext cx="3105150" cy="31051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88710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 bwMode="gray">
          <a:xfrm>
            <a:off x="482601" y="216377"/>
            <a:ext cx="9144000" cy="984885"/>
          </a:xfrm>
        </p:spPr>
        <p:txBody>
          <a:bodyPr>
            <a:normAutofit fontScale="90000"/>
          </a:bodyPr>
          <a:lstStyle/>
          <a:p>
            <a:r>
              <a:rPr lang="en-US" dirty="0"/>
              <a:t>3D concepts &amp; defined terms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 bwMode="gray">
          <a:xfrm>
            <a:off x="482600" y="1630363"/>
            <a:ext cx="11160125" cy="2862322"/>
          </a:xfrm>
        </p:spPr>
        <p:txBody>
          <a:bodyPr>
            <a:spAutoFit/>
          </a:bodyPr>
          <a:lstStyle/>
          <a:p>
            <a:pPr lvl="0"/>
            <a:r>
              <a:rPr lang="en-US" b="1" dirty="0">
                <a:solidFill>
                  <a:schemeClr val="accent2"/>
                </a:solidFill>
              </a:rPr>
              <a:t>Coordinate Spaces: clip space (II)</a:t>
            </a:r>
          </a:p>
          <a:p>
            <a:pPr lvl="1"/>
            <a:r>
              <a:rPr lang="en-US" dirty="0"/>
              <a:t>Every </a:t>
            </a:r>
            <a:r>
              <a:rPr lang="en-US" b="1" dirty="0"/>
              <a:t>vertex</a:t>
            </a:r>
            <a:r>
              <a:rPr lang="en-US" dirty="0"/>
              <a:t> which is </a:t>
            </a:r>
            <a:r>
              <a:rPr lang="en-US" b="1" dirty="0"/>
              <a:t>outside</a:t>
            </a:r>
            <a:r>
              <a:rPr lang="en-US" dirty="0"/>
              <a:t> the unit </a:t>
            </a:r>
            <a:r>
              <a:rPr lang="en-US" b="1" dirty="0"/>
              <a:t>clip-cube will be thrown away (clipped)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Polygons which have vertices inside and outside the clip volume, will get </a:t>
            </a:r>
            <a:r>
              <a:rPr lang="en-US" b="1" dirty="0"/>
              <a:t>calculated edge vertices</a:t>
            </a:r>
            <a:r>
              <a:rPr lang="en-US" dirty="0"/>
              <a:t>, mapping to the clipping volume.</a:t>
            </a:r>
          </a:p>
          <a:p>
            <a:pPr lvl="1"/>
            <a:r>
              <a:rPr lang="en-US" b="1" dirty="0"/>
              <a:t>After clipping</a:t>
            </a:r>
            <a:r>
              <a:rPr lang="en-US" dirty="0"/>
              <a:t> is done, the </a:t>
            </a:r>
            <a:r>
              <a:rPr lang="en-US" b="1" dirty="0"/>
              <a:t>perspective divide</a:t>
            </a:r>
            <a:r>
              <a:rPr lang="en-US" dirty="0"/>
              <a:t> takes place, which transforms </a:t>
            </a:r>
            <a:r>
              <a:rPr lang="en-US" b="1" dirty="0"/>
              <a:t>homogeneous clip space coordinates to normalized device coordinates</a:t>
            </a:r>
            <a:r>
              <a:rPr lang="en-US" dirty="0"/>
              <a:t>.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482600" y="6592698"/>
            <a:ext cx="5508425" cy="150813"/>
          </a:xfrm>
        </p:spPr>
        <p:txBody>
          <a:bodyPr>
            <a:normAutofit fontScale="25000" lnSpcReduction="20000"/>
          </a:bodyPr>
          <a:lstStyle/>
          <a:p>
            <a:endParaRPr lang="en-US"/>
          </a:p>
        </p:txBody>
      </p:sp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81495433"/>
              </p:ext>
            </p:extLst>
          </p:nvPr>
        </p:nvGraphicFramePr>
        <p:xfrm>
          <a:off x="1527374" y="4869954"/>
          <a:ext cx="9142819" cy="1008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2066727" y="6025157"/>
            <a:ext cx="277152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000" dirty="0" err="1"/>
              <a:t>homogeneous</a:t>
            </a:r>
            <a:r>
              <a:rPr lang="de-DE" sz="2000" dirty="0"/>
              <a:t> </a:t>
            </a:r>
            <a:r>
              <a:rPr lang="de-DE" sz="2000" dirty="0" err="1"/>
              <a:t>coordinates</a:t>
            </a:r>
            <a:endParaRPr lang="de-DE" sz="2000" dirty="0"/>
          </a:p>
        </p:txBody>
      </p:sp>
      <p:sp>
        <p:nvSpPr>
          <p:cNvPr id="5" name="Textfeld 4"/>
          <p:cNvSpPr txBox="1"/>
          <p:nvPr/>
        </p:nvSpPr>
        <p:spPr>
          <a:xfrm>
            <a:off x="7179295" y="6025157"/>
            <a:ext cx="317856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000" dirty="0" err="1"/>
              <a:t>normalized</a:t>
            </a:r>
            <a:r>
              <a:rPr lang="de-DE" sz="2000" dirty="0"/>
              <a:t> </a:t>
            </a:r>
            <a:r>
              <a:rPr lang="de-DE" sz="2000" dirty="0" err="1"/>
              <a:t>device</a:t>
            </a:r>
            <a:r>
              <a:rPr lang="de-DE" sz="2000" dirty="0"/>
              <a:t> </a:t>
            </a:r>
            <a:r>
              <a:rPr lang="de-DE" sz="2000" dirty="0" err="1"/>
              <a:t>coordinates</a:t>
            </a:r>
            <a:endParaRPr lang="de-DE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3454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 bwMode="gray">
          <a:xfrm>
            <a:off x="482601" y="216377"/>
            <a:ext cx="9144000" cy="984885"/>
          </a:xfrm>
        </p:spPr>
        <p:txBody>
          <a:bodyPr>
            <a:normAutofit fontScale="90000"/>
          </a:bodyPr>
          <a:lstStyle/>
          <a:p>
            <a:r>
              <a:rPr lang="en-US" dirty="0"/>
              <a:t>3D concepts &amp; defined terms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 bwMode="gray">
          <a:xfrm>
            <a:off x="482600" y="1630363"/>
            <a:ext cx="11160125" cy="1354217"/>
          </a:xfrm>
        </p:spPr>
        <p:txBody>
          <a:bodyPr>
            <a:spAutoFit/>
          </a:bodyPr>
          <a:lstStyle/>
          <a:p>
            <a:pPr lvl="0"/>
            <a:r>
              <a:rPr lang="en-US" b="1" dirty="0">
                <a:solidFill>
                  <a:schemeClr val="accent2"/>
                </a:solidFill>
              </a:rPr>
              <a:t>Coordinate Spaces: screen space</a:t>
            </a:r>
          </a:p>
          <a:p>
            <a:pPr lvl="1"/>
            <a:r>
              <a:rPr lang="en-US" dirty="0"/>
              <a:t>Finally the </a:t>
            </a:r>
            <a:r>
              <a:rPr lang="en-US" b="1" dirty="0"/>
              <a:t>viewport transform</a:t>
            </a:r>
            <a:r>
              <a:rPr lang="en-US" dirty="0"/>
              <a:t> takes the projected objects from normalized device coordinates </a:t>
            </a:r>
            <a:r>
              <a:rPr lang="en-US" b="1" dirty="0"/>
              <a:t>to the screen space CS</a:t>
            </a:r>
            <a:r>
              <a:rPr lang="en-US" dirty="0"/>
              <a:t>.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482600" y="6592698"/>
            <a:ext cx="5508425" cy="150813"/>
          </a:xfrm>
        </p:spPr>
        <p:txBody>
          <a:bodyPr>
            <a:normAutofit fontScale="25000" lnSpcReduction="20000"/>
          </a:bodyPr>
          <a:lstStyle/>
          <a:p>
            <a:endParaRPr lang="en-US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723" y="3141762"/>
            <a:ext cx="5572903" cy="3162741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39265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>
            <a:normAutofit fontScale="90000"/>
          </a:bodyPr>
          <a:lstStyle/>
          <a:p>
            <a:r>
              <a:rPr lang="en-US" kern="0" dirty="0">
                <a:latin typeface="Calibri" panose="020F0502020204030204" pitchFamily="34" charset="0"/>
                <a:cs typeface="Arial" pitchFamily="34" charset="0"/>
              </a:rPr>
              <a:t>Part II: </a:t>
            </a:r>
            <a:br>
              <a:rPr lang="en-US" kern="0" dirty="0">
                <a:latin typeface="Calibri" panose="020F0502020204030204" pitchFamily="34" charset="0"/>
                <a:cs typeface="Arial" pitchFamily="34" charset="0"/>
              </a:rPr>
            </a:br>
            <a:r>
              <a:rPr lang="en-US" kern="0" dirty="0">
                <a:latin typeface="Calibri" panose="020F0502020204030204" pitchFamily="34" charset="0"/>
                <a:cs typeface="Arial" pitchFamily="34" charset="0"/>
              </a:rPr>
              <a:t>The Direct3D 11 Pipeline  </a:t>
            </a:r>
            <a:br>
              <a:rPr lang="en-US" kern="0" dirty="0">
                <a:latin typeface="Calibri" panose="020F0502020204030204" pitchFamily="34" charset="0"/>
                <a:cs typeface="Arial" pitchFamily="34" charset="0"/>
              </a:rPr>
            </a:b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1796A10-081A-4395-4B5E-F57387E88B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2AADE58-DC78-7FD5-BDED-E3D2DDC60F8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82600" y="6592698"/>
            <a:ext cx="5508425" cy="150813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188" y="981522"/>
            <a:ext cx="3892129" cy="51422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08496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 bwMode="gray">
          <a:xfrm>
            <a:off x="482601" y="216377"/>
            <a:ext cx="9144000" cy="984885"/>
          </a:xfrm>
        </p:spPr>
        <p:txBody>
          <a:bodyPr>
            <a:normAutofit fontScale="90000"/>
          </a:bodyPr>
          <a:lstStyle/>
          <a:p>
            <a:r>
              <a:rPr lang="en-US" dirty="0"/>
              <a:t>Direct3D 11 pipeline overview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2574230379"/>
              </p:ext>
            </p:extLst>
          </p:nvPr>
        </p:nvGraphicFramePr>
        <p:xfrm>
          <a:off x="266527" y="2997746"/>
          <a:ext cx="11665296" cy="2304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8293795" y="2889734"/>
            <a:ext cx="947240" cy="79208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400" dirty="0"/>
              <a:t>Stream Output (SO)</a:t>
            </a:r>
            <a:endParaRPr lang="de-DE" dirty="0"/>
          </a:p>
        </p:txBody>
      </p:sp>
      <p:sp>
        <p:nvSpPr>
          <p:cNvPr id="11" name="Rechteckiger Pfeil 10"/>
          <p:cNvSpPr/>
          <p:nvPr/>
        </p:nvSpPr>
        <p:spPr bwMode="auto">
          <a:xfrm>
            <a:off x="7395319" y="3176278"/>
            <a:ext cx="792088" cy="504056"/>
          </a:xfrm>
          <a:prstGeom prst="bent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de-DE"/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1634679" y="5583746"/>
            <a:ext cx="9001000" cy="504056"/>
          </a:xfrm>
          <a:prstGeom prst="roundRect">
            <a:avLst/>
          </a:prstGeom>
          <a:solidFill>
            <a:srgbClr val="9D8EB2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800" dirty="0" err="1"/>
              <a:t>Unordered</a:t>
            </a:r>
            <a:r>
              <a:rPr lang="de-DE" sz="1800" dirty="0"/>
              <a:t> Access Resources (Read/Write </a:t>
            </a:r>
            <a:r>
              <a:rPr lang="de-DE" sz="1800" dirty="0" err="1"/>
              <a:t>from</a:t>
            </a:r>
            <a:r>
              <a:rPr lang="de-DE" sz="1800" dirty="0"/>
              <a:t> </a:t>
            </a:r>
            <a:r>
              <a:rPr lang="de-DE" sz="1800" dirty="0" err="1"/>
              <a:t>any</a:t>
            </a:r>
            <a:r>
              <a:rPr lang="de-DE" sz="1800" dirty="0"/>
              <a:t> </a:t>
            </a:r>
            <a:r>
              <a:rPr lang="de-DE" sz="1800" dirty="0" err="1"/>
              <a:t>shader</a:t>
            </a:r>
            <a:r>
              <a:rPr lang="de-DE" sz="1800" dirty="0"/>
              <a:t> </a:t>
            </a:r>
            <a:r>
              <a:rPr lang="de-DE" sz="1800" dirty="0" err="1"/>
              <a:t>stage</a:t>
            </a:r>
            <a:r>
              <a:rPr lang="de-DE" sz="1800" dirty="0"/>
              <a:t> </a:t>
            </a:r>
            <a:r>
              <a:rPr lang="de-DE" sz="1800" dirty="0" err="1"/>
              <a:t>from</a:t>
            </a:r>
            <a:r>
              <a:rPr lang="de-DE" sz="1800" dirty="0"/>
              <a:t> Direct3D 11.1 on)</a:t>
            </a:r>
          </a:p>
        </p:txBody>
      </p:sp>
      <p:sp>
        <p:nvSpPr>
          <p:cNvPr id="13" name="Pfeil nach oben und unten 12"/>
          <p:cNvSpPr/>
          <p:nvPr/>
        </p:nvSpPr>
        <p:spPr bwMode="auto">
          <a:xfrm>
            <a:off x="1994719" y="4725938"/>
            <a:ext cx="216024" cy="720080"/>
          </a:xfrm>
          <a:prstGeom prst="upDown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de-DE"/>
          </a:p>
        </p:txBody>
      </p:sp>
      <p:sp>
        <p:nvSpPr>
          <p:cNvPr id="14" name="Pfeil nach oben und unten 13"/>
          <p:cNvSpPr/>
          <p:nvPr/>
        </p:nvSpPr>
        <p:spPr bwMode="auto">
          <a:xfrm>
            <a:off x="3290863" y="4725938"/>
            <a:ext cx="216024" cy="720080"/>
          </a:xfrm>
          <a:prstGeom prst="upDown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de-DE"/>
          </a:p>
        </p:txBody>
      </p:sp>
      <p:sp>
        <p:nvSpPr>
          <p:cNvPr id="15" name="Pfeil nach oben und unten 14"/>
          <p:cNvSpPr/>
          <p:nvPr/>
        </p:nvSpPr>
        <p:spPr bwMode="auto">
          <a:xfrm>
            <a:off x="6027167" y="4725938"/>
            <a:ext cx="216024" cy="720080"/>
          </a:xfrm>
          <a:prstGeom prst="upDown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de-DE"/>
          </a:p>
        </p:txBody>
      </p:sp>
      <p:sp>
        <p:nvSpPr>
          <p:cNvPr id="16" name="Pfeil nach oben und unten 15"/>
          <p:cNvSpPr/>
          <p:nvPr/>
        </p:nvSpPr>
        <p:spPr bwMode="auto">
          <a:xfrm>
            <a:off x="7383500" y="4725938"/>
            <a:ext cx="216024" cy="720080"/>
          </a:xfrm>
          <a:prstGeom prst="upDown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de-DE"/>
          </a:p>
        </p:txBody>
      </p:sp>
      <p:sp>
        <p:nvSpPr>
          <p:cNvPr id="17" name="Pfeil nach oben und unten 16"/>
          <p:cNvSpPr/>
          <p:nvPr/>
        </p:nvSpPr>
        <p:spPr bwMode="auto">
          <a:xfrm>
            <a:off x="10059615" y="4725938"/>
            <a:ext cx="216024" cy="720080"/>
          </a:xfrm>
          <a:prstGeom prst="upDown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de-DE"/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39811" y="1773610"/>
            <a:ext cx="10395867" cy="504056"/>
          </a:xfrm>
          <a:prstGeom prst="roundRect">
            <a:avLst/>
          </a:prstGeom>
          <a:solidFill>
            <a:srgbClr val="9D8EB2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800" dirty="0"/>
              <a:t>Memory Resources (</a:t>
            </a:r>
            <a:r>
              <a:rPr lang="de-DE" sz="1800" dirty="0" err="1"/>
              <a:t>Buffers</a:t>
            </a:r>
            <a:r>
              <a:rPr lang="de-DE" sz="1800" dirty="0"/>
              <a:t>, Constant </a:t>
            </a:r>
            <a:r>
              <a:rPr lang="de-DE" sz="1800" dirty="0" err="1"/>
              <a:t>Buffers</a:t>
            </a:r>
            <a:r>
              <a:rPr lang="de-DE" sz="1800" dirty="0"/>
              <a:t>, 1D-/2D-/3D-Textures, </a:t>
            </a:r>
            <a:r>
              <a:rPr lang="de-DE" sz="1800" dirty="0" err="1"/>
              <a:t>Texture</a:t>
            </a:r>
            <a:r>
              <a:rPr lang="de-DE" sz="1800" dirty="0"/>
              <a:t> Arrays)</a:t>
            </a: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10923711" y="1773610"/>
            <a:ext cx="947240" cy="648072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/>
              <a:t>Render</a:t>
            </a:r>
            <a:r>
              <a:rPr lang="de-DE" sz="1600" dirty="0"/>
              <a:t> Targets</a:t>
            </a:r>
          </a:p>
        </p:txBody>
      </p:sp>
      <p:sp>
        <p:nvSpPr>
          <p:cNvPr id="20" name="Pfeil nach unten 19"/>
          <p:cNvSpPr/>
          <p:nvPr/>
        </p:nvSpPr>
        <p:spPr bwMode="auto">
          <a:xfrm>
            <a:off x="616312" y="2421682"/>
            <a:ext cx="216024" cy="1258652"/>
          </a:xfrm>
          <a:prstGeom prst="down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de-DE"/>
          </a:p>
        </p:txBody>
      </p:sp>
      <p:sp>
        <p:nvSpPr>
          <p:cNvPr id="21" name="Pfeil nach unten 20"/>
          <p:cNvSpPr/>
          <p:nvPr/>
        </p:nvSpPr>
        <p:spPr bwMode="auto">
          <a:xfrm>
            <a:off x="1994719" y="2423170"/>
            <a:ext cx="216024" cy="1258652"/>
          </a:xfrm>
          <a:prstGeom prst="down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de-DE"/>
          </a:p>
        </p:txBody>
      </p:sp>
      <p:sp>
        <p:nvSpPr>
          <p:cNvPr id="22" name="Pfeil nach unten 21"/>
          <p:cNvSpPr/>
          <p:nvPr/>
        </p:nvSpPr>
        <p:spPr bwMode="auto">
          <a:xfrm>
            <a:off x="3290863" y="2421682"/>
            <a:ext cx="216024" cy="1258652"/>
          </a:xfrm>
          <a:prstGeom prst="down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de-DE"/>
          </a:p>
        </p:txBody>
      </p:sp>
      <p:sp>
        <p:nvSpPr>
          <p:cNvPr id="23" name="Pfeil nach unten 22"/>
          <p:cNvSpPr/>
          <p:nvPr/>
        </p:nvSpPr>
        <p:spPr bwMode="auto">
          <a:xfrm>
            <a:off x="5991025" y="2421682"/>
            <a:ext cx="216024" cy="1258652"/>
          </a:xfrm>
          <a:prstGeom prst="down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de-DE"/>
          </a:p>
        </p:txBody>
      </p:sp>
      <p:sp>
        <p:nvSpPr>
          <p:cNvPr id="24" name="Pfeil nach unten 23"/>
          <p:cNvSpPr/>
          <p:nvPr/>
        </p:nvSpPr>
        <p:spPr bwMode="auto">
          <a:xfrm>
            <a:off x="7107287" y="2423170"/>
            <a:ext cx="216024" cy="1258652"/>
          </a:xfrm>
          <a:prstGeom prst="down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de-DE"/>
          </a:p>
        </p:txBody>
      </p:sp>
      <p:sp>
        <p:nvSpPr>
          <p:cNvPr id="25" name="Pfeil nach unten 24"/>
          <p:cNvSpPr/>
          <p:nvPr/>
        </p:nvSpPr>
        <p:spPr bwMode="auto">
          <a:xfrm>
            <a:off x="10060039" y="2423170"/>
            <a:ext cx="216024" cy="1258652"/>
          </a:xfrm>
          <a:prstGeom prst="down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de-DE"/>
          </a:p>
        </p:txBody>
      </p:sp>
      <p:sp>
        <p:nvSpPr>
          <p:cNvPr id="26" name="Pfeil nach oben 25"/>
          <p:cNvSpPr/>
          <p:nvPr/>
        </p:nvSpPr>
        <p:spPr bwMode="auto">
          <a:xfrm>
            <a:off x="11274101" y="2567186"/>
            <a:ext cx="246460" cy="1114636"/>
          </a:xfrm>
          <a:prstGeom prst="up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de-DE"/>
          </a:p>
        </p:txBody>
      </p:sp>
      <p:sp>
        <p:nvSpPr>
          <p:cNvPr id="27" name="Pfeil nach oben 26"/>
          <p:cNvSpPr/>
          <p:nvPr/>
        </p:nvSpPr>
        <p:spPr bwMode="auto">
          <a:xfrm>
            <a:off x="8644185" y="2365673"/>
            <a:ext cx="246460" cy="424458"/>
          </a:xfrm>
          <a:prstGeom prst="up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de-DE"/>
          </a:p>
        </p:txBody>
      </p:sp>
      <p:sp>
        <p:nvSpPr>
          <p:cNvPr id="28" name="Rechteck 27"/>
          <p:cNvSpPr/>
          <p:nvPr/>
        </p:nvSpPr>
        <p:spPr bwMode="auto">
          <a:xfrm>
            <a:off x="239811" y="5806058"/>
            <a:ext cx="962820" cy="2754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400" dirty="0" err="1"/>
              <a:t>Prog</a:t>
            </a:r>
            <a:r>
              <a:rPr lang="de-DE" sz="1400" dirty="0"/>
              <a:t>.</a:t>
            </a:r>
          </a:p>
        </p:txBody>
      </p:sp>
      <p:sp>
        <p:nvSpPr>
          <p:cNvPr id="29" name="Rechteck 28"/>
          <p:cNvSpPr/>
          <p:nvPr/>
        </p:nvSpPr>
        <p:spPr bwMode="auto">
          <a:xfrm>
            <a:off x="239811" y="5308290"/>
            <a:ext cx="962820" cy="275456"/>
          </a:xfrm>
          <a:prstGeom prst="rect">
            <a:avLst/>
          </a:prstGeom>
          <a:solidFill>
            <a:schemeClr val="accent4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400" dirty="0"/>
              <a:t>Fixed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5051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 bwMode="gray">
          <a:xfrm>
            <a:off x="482601" y="216377"/>
            <a:ext cx="9144000" cy="984885"/>
          </a:xfrm>
        </p:spPr>
        <p:txBody>
          <a:bodyPr>
            <a:normAutofit fontScale="90000"/>
          </a:bodyPr>
          <a:lstStyle/>
          <a:p>
            <a:r>
              <a:rPr lang="en-US" dirty="0"/>
              <a:t>Pipeline stages in detail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 bwMode="gray">
          <a:xfrm>
            <a:off x="482600" y="1630363"/>
            <a:ext cx="11160125" cy="5170646"/>
          </a:xfrm>
        </p:spPr>
        <p:txBody>
          <a:bodyPr>
            <a:spAutoFit/>
          </a:bodyPr>
          <a:lstStyle/>
          <a:p>
            <a:pPr lvl="0"/>
            <a:r>
              <a:rPr lang="en-US" b="1" dirty="0">
                <a:solidFill>
                  <a:schemeClr val="accent2"/>
                </a:solidFill>
              </a:rPr>
              <a:t>Input Assembler stage (IA) – fixed stage</a:t>
            </a:r>
          </a:p>
          <a:p>
            <a:pPr lvl="1"/>
            <a:r>
              <a:rPr lang="en-US" dirty="0"/>
              <a:t>The IA stage </a:t>
            </a:r>
            <a:r>
              <a:rPr lang="en-US" b="1" dirty="0"/>
              <a:t>reads vertex data</a:t>
            </a:r>
            <a:r>
              <a:rPr lang="en-US" dirty="0"/>
              <a:t> provided via one or more </a:t>
            </a:r>
            <a:r>
              <a:rPr lang="en-US" b="1" dirty="0"/>
              <a:t>vertex buffers</a:t>
            </a:r>
            <a:r>
              <a:rPr lang="en-US" dirty="0"/>
              <a:t> and </a:t>
            </a:r>
            <a:r>
              <a:rPr lang="en-US" b="1" dirty="0"/>
              <a:t>optionally index buffers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main task of the IA stage is to </a:t>
            </a:r>
            <a:r>
              <a:rPr lang="en-US" b="1" dirty="0"/>
              <a:t>assemble the input vertex data to primitive types</a:t>
            </a:r>
            <a:r>
              <a:rPr lang="en-US" dirty="0"/>
              <a:t> like lines, triangles, line lists or triangle strips.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application needs to specify the input layout</a:t>
            </a:r>
            <a:r>
              <a:rPr lang="en-US" dirty="0"/>
              <a:t> (=memory layout) of the vertex data as well as the </a:t>
            </a:r>
            <a:r>
              <a:rPr lang="en-US" b="1" dirty="0"/>
              <a:t>primitive topology</a:t>
            </a:r>
            <a:r>
              <a:rPr lang="en-US" dirty="0"/>
              <a:t> that shall be used for primitive assembly (e.g. triangle list).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data enters</a:t>
            </a:r>
            <a:r>
              <a:rPr lang="en-US" dirty="0"/>
              <a:t> the IA stage via so-called </a:t>
            </a:r>
            <a:r>
              <a:rPr lang="en-US" b="1" dirty="0"/>
              <a:t>input slots</a:t>
            </a:r>
            <a:r>
              <a:rPr lang="en-US" dirty="0"/>
              <a:t> which are used to </a:t>
            </a:r>
            <a:r>
              <a:rPr lang="en-US" b="1" dirty="0"/>
              <a:t>assign or bind buffer objects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482600" y="6592698"/>
            <a:ext cx="5508425" cy="150813"/>
          </a:xfrm>
        </p:spPr>
        <p:txBody>
          <a:bodyPr>
            <a:normAutofit fontScale="25000" lnSpcReduction="20000"/>
          </a:bodyPr>
          <a:lstStyle/>
          <a:p>
            <a:endParaRPr lang="en-US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391" y="216377"/>
            <a:ext cx="1764752" cy="1764752"/>
          </a:xfrm>
          <a:prstGeom prst="ellipse">
            <a:avLst/>
          </a:prstGeom>
          <a:ln>
            <a:noFill/>
          </a:ln>
          <a:effectLst>
            <a:glow rad="127000">
              <a:srgbClr val="BE82A5">
                <a:alpha val="50000"/>
              </a:srgbClr>
            </a:glow>
            <a:softEdge rad="635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4492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 bwMode="gray">
          <a:xfrm>
            <a:off x="482601" y="216377"/>
            <a:ext cx="9144000" cy="984885"/>
          </a:xfrm>
        </p:spPr>
        <p:txBody>
          <a:bodyPr>
            <a:normAutofit fontScale="90000"/>
          </a:bodyPr>
          <a:lstStyle/>
          <a:p>
            <a:r>
              <a:rPr lang="en-US" dirty="0"/>
              <a:t>Pipeline stages in detail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 bwMode="gray">
          <a:xfrm>
            <a:off x="482600" y="1630363"/>
            <a:ext cx="11160125" cy="4770537"/>
          </a:xfrm>
        </p:spPr>
        <p:txBody>
          <a:bodyPr>
            <a:spAutoFit/>
          </a:bodyPr>
          <a:lstStyle/>
          <a:p>
            <a:pPr lvl="0"/>
            <a:r>
              <a:rPr lang="en-US" b="1" dirty="0">
                <a:solidFill>
                  <a:schemeClr val="accent2"/>
                </a:solidFill>
              </a:rPr>
              <a:t>Vertex </a:t>
            </a:r>
            <a:r>
              <a:rPr lang="en-US" b="1" dirty="0" err="1">
                <a:solidFill>
                  <a:schemeClr val="accent2"/>
                </a:solidFill>
              </a:rPr>
              <a:t>Shader</a:t>
            </a:r>
            <a:r>
              <a:rPr lang="en-US" b="1" dirty="0">
                <a:solidFill>
                  <a:schemeClr val="accent2"/>
                </a:solidFill>
              </a:rPr>
              <a:t> stage (VS) – programmable stage</a:t>
            </a:r>
          </a:p>
          <a:p>
            <a:pPr lvl="1"/>
            <a:r>
              <a:rPr lang="en-US" dirty="0"/>
              <a:t>The VS stage allows </a:t>
            </a:r>
            <a:r>
              <a:rPr lang="en-US" b="1" dirty="0"/>
              <a:t>per-vertex operations</a:t>
            </a:r>
            <a:r>
              <a:rPr lang="en-US" dirty="0"/>
              <a:t> on the data provided by the IA stage.</a:t>
            </a:r>
          </a:p>
          <a:p>
            <a:pPr lvl="1"/>
            <a:r>
              <a:rPr lang="en-US" dirty="0"/>
              <a:t>The operations </a:t>
            </a:r>
            <a:r>
              <a:rPr lang="en-US" b="1" dirty="0"/>
              <a:t>target to manipulate the vertex attributes like position, color, normal vector or texture coordinates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 typical task executed in vertex </a:t>
            </a:r>
            <a:r>
              <a:rPr lang="en-US" dirty="0" err="1"/>
              <a:t>shaders</a:t>
            </a:r>
            <a:r>
              <a:rPr lang="en-US" dirty="0"/>
              <a:t> is to </a:t>
            </a:r>
            <a:r>
              <a:rPr lang="en-US" b="1" dirty="0"/>
              <a:t>transform vertex positions into clip space</a:t>
            </a:r>
            <a:r>
              <a:rPr lang="en-US" dirty="0"/>
              <a:t> via multiplication with the combined world-view-projection matrix.</a:t>
            </a:r>
          </a:p>
          <a:p>
            <a:pPr lvl="1"/>
            <a:r>
              <a:rPr lang="en-US" dirty="0"/>
              <a:t>The VS can also be used to do </a:t>
            </a:r>
            <a:r>
              <a:rPr lang="en-US" b="1" dirty="0"/>
              <a:t>per-vertex lighting calculations</a:t>
            </a:r>
            <a:r>
              <a:rPr lang="en-US" dirty="0"/>
              <a:t>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 err="1">
                <a:sym typeface="Wingdings" panose="05000000000000000000" pitchFamily="2" charset="2"/>
              </a:rPr>
              <a:t>Gouraud</a:t>
            </a:r>
            <a:r>
              <a:rPr lang="en-US" b="1" dirty="0">
                <a:sym typeface="Wingdings" panose="05000000000000000000" pitchFamily="2" charset="2"/>
              </a:rPr>
              <a:t> shading</a:t>
            </a:r>
            <a:r>
              <a:rPr lang="en-US" dirty="0">
                <a:sym typeface="Wingdings" panose="05000000000000000000" pitchFamily="2" charset="2"/>
              </a:rPr>
              <a:t>).</a:t>
            </a:r>
            <a:endParaRPr lang="en-US" dirty="0"/>
          </a:p>
          <a:p>
            <a:pPr lvl="1"/>
            <a:r>
              <a:rPr lang="en-US" dirty="0"/>
              <a:t>It is </a:t>
            </a:r>
            <a:r>
              <a:rPr lang="en-US" b="1" dirty="0"/>
              <a:t>mandatory to provide a vertex </a:t>
            </a:r>
            <a:r>
              <a:rPr lang="en-US" b="1" dirty="0" err="1"/>
              <a:t>shader</a:t>
            </a:r>
            <a:r>
              <a:rPr lang="en-US" b="1" dirty="0"/>
              <a:t> program</a:t>
            </a:r>
            <a:r>
              <a:rPr lang="en-US" dirty="0"/>
              <a:t> to the pipeline. Otherwise the pipeline would not be operable.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482600" y="6592698"/>
            <a:ext cx="5508425" cy="150813"/>
          </a:xfrm>
        </p:spPr>
        <p:txBody>
          <a:bodyPr>
            <a:normAutofit fontScale="25000" lnSpcReduction="20000"/>
          </a:bodyPr>
          <a:lstStyle/>
          <a:p>
            <a:endParaRPr lang="en-US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383" y="216377"/>
            <a:ext cx="1836200" cy="1771898"/>
          </a:xfrm>
          <a:prstGeom prst="ellipse">
            <a:avLst/>
          </a:prstGeom>
          <a:ln>
            <a:noFill/>
          </a:ln>
          <a:effectLst>
            <a:glow rad="127000">
              <a:srgbClr val="BE82A5">
                <a:alpha val="50000"/>
              </a:srgbClr>
            </a:glow>
            <a:softEdge rad="635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0558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 bwMode="gray">
          <a:xfrm>
            <a:off x="482601" y="216377"/>
            <a:ext cx="9144000" cy="984885"/>
          </a:xfrm>
        </p:spPr>
        <p:txBody>
          <a:bodyPr>
            <a:normAutofit fontScale="90000"/>
          </a:bodyPr>
          <a:lstStyle/>
          <a:p>
            <a:r>
              <a:rPr lang="en-US" dirty="0"/>
              <a:t>Pipeline stages in detail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 bwMode="gray">
          <a:xfrm>
            <a:off x="482600" y="1630363"/>
            <a:ext cx="11160125" cy="3662541"/>
          </a:xfrm>
        </p:spPr>
        <p:txBody>
          <a:bodyPr>
            <a:spAutoFit/>
          </a:bodyPr>
          <a:lstStyle/>
          <a:p>
            <a:pPr lvl="0"/>
            <a:r>
              <a:rPr lang="en-US" b="1" dirty="0" err="1">
                <a:solidFill>
                  <a:schemeClr val="accent2"/>
                </a:solidFill>
              </a:rPr>
              <a:t>Tesselation</a:t>
            </a:r>
            <a:r>
              <a:rPr lang="en-US" b="1" dirty="0">
                <a:solidFill>
                  <a:schemeClr val="accent2"/>
                </a:solidFill>
              </a:rPr>
              <a:t> stages (HS, TS, DS)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tesselation</a:t>
            </a:r>
            <a:r>
              <a:rPr lang="en-US" dirty="0"/>
              <a:t> stages are new with Direct3D 11. They are used in combination to </a:t>
            </a:r>
            <a:r>
              <a:rPr lang="en-US" b="1" dirty="0"/>
              <a:t>generate more detailed surfaces from low-poly meshes on-the-fly</a:t>
            </a:r>
            <a:r>
              <a:rPr lang="en-US" dirty="0"/>
              <a:t> during pipeline execution.</a:t>
            </a:r>
          </a:p>
          <a:p>
            <a:pPr lvl="1"/>
            <a:r>
              <a:rPr lang="en-US" dirty="0"/>
              <a:t>Hull </a:t>
            </a:r>
            <a:r>
              <a:rPr lang="en-US" dirty="0" err="1"/>
              <a:t>shader</a:t>
            </a:r>
            <a:r>
              <a:rPr lang="en-US" dirty="0"/>
              <a:t> and domain </a:t>
            </a:r>
            <a:r>
              <a:rPr lang="en-US" dirty="0" err="1"/>
              <a:t>shader</a:t>
            </a:r>
            <a:r>
              <a:rPr lang="en-US" dirty="0"/>
              <a:t> are programmable. The </a:t>
            </a:r>
            <a:r>
              <a:rPr lang="en-US" dirty="0" err="1"/>
              <a:t>tesselator</a:t>
            </a:r>
            <a:r>
              <a:rPr lang="en-US" dirty="0"/>
              <a:t> stage is fixed.</a:t>
            </a:r>
          </a:p>
          <a:p>
            <a:pPr lvl="1"/>
            <a:r>
              <a:rPr lang="en-US" b="1" dirty="0"/>
              <a:t>The use of the </a:t>
            </a:r>
            <a:r>
              <a:rPr lang="en-US" b="1" dirty="0" err="1"/>
              <a:t>tesselation</a:t>
            </a:r>
            <a:r>
              <a:rPr lang="en-US" b="1" dirty="0"/>
              <a:t> stages is optional</a:t>
            </a:r>
            <a:r>
              <a:rPr lang="en-US" dirty="0"/>
              <a:t>. They are mostly used in game development to save storage space on the geometry side or to </a:t>
            </a:r>
            <a:r>
              <a:rPr lang="en-US" b="1" dirty="0"/>
              <a:t>control level of detail (LOD)</a:t>
            </a:r>
            <a:r>
              <a:rPr lang="en-US" dirty="0"/>
              <a:t> depending from the distance of meshes from the camera.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482600" y="6592698"/>
            <a:ext cx="5508425" cy="150813"/>
          </a:xfrm>
        </p:spPr>
        <p:txBody>
          <a:bodyPr>
            <a:normAutofit fontScale="25000" lnSpcReduction="20000"/>
          </a:bodyPr>
          <a:lstStyle/>
          <a:p>
            <a:endParaRPr lang="en-US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79" y="224439"/>
            <a:ext cx="4851284" cy="1771898"/>
          </a:xfrm>
          <a:prstGeom prst="ellipse">
            <a:avLst/>
          </a:prstGeom>
          <a:ln>
            <a:noFill/>
          </a:ln>
          <a:effectLst>
            <a:glow rad="127000">
              <a:srgbClr val="BE82A5">
                <a:alpha val="50000"/>
              </a:srgbClr>
            </a:glow>
            <a:softEdge rad="635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25372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 bwMode="gray">
          <a:xfrm>
            <a:off x="482601" y="216377"/>
            <a:ext cx="9144000" cy="984885"/>
          </a:xfrm>
        </p:spPr>
        <p:txBody>
          <a:bodyPr>
            <a:normAutofit fontScale="90000"/>
          </a:bodyPr>
          <a:lstStyle/>
          <a:p>
            <a:r>
              <a:rPr lang="en-US" dirty="0"/>
              <a:t>Pipeline stages in detail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 bwMode="gray">
          <a:xfrm>
            <a:off x="482600" y="1630363"/>
            <a:ext cx="11160125" cy="400110"/>
          </a:xfrm>
        </p:spPr>
        <p:txBody>
          <a:bodyPr>
            <a:spAutoFit/>
          </a:bodyPr>
          <a:lstStyle/>
          <a:p>
            <a:pPr lvl="0"/>
            <a:r>
              <a:rPr lang="en-US" b="1" dirty="0" err="1">
                <a:solidFill>
                  <a:schemeClr val="accent2"/>
                </a:solidFill>
              </a:rPr>
              <a:t>Tesselation</a:t>
            </a:r>
            <a:r>
              <a:rPr lang="en-US" b="1" dirty="0">
                <a:solidFill>
                  <a:schemeClr val="accent2"/>
                </a:solidFill>
              </a:rPr>
              <a:t> example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482600" y="6592698"/>
            <a:ext cx="5508425" cy="150813"/>
          </a:xfrm>
        </p:spPr>
        <p:txBody>
          <a:bodyPr>
            <a:normAutofit fontScale="25000" lnSpcReduction="20000"/>
          </a:bodyPr>
          <a:lstStyle/>
          <a:p>
            <a:endParaRPr lang="en-US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79" y="224439"/>
            <a:ext cx="4851284" cy="1771898"/>
          </a:xfrm>
          <a:prstGeom prst="ellipse">
            <a:avLst/>
          </a:prstGeom>
          <a:ln>
            <a:noFill/>
          </a:ln>
          <a:effectLst>
            <a:glow rad="127000">
              <a:srgbClr val="BE82A5">
                <a:alpha val="50000"/>
              </a:srgbClr>
            </a:glow>
            <a:softEdge rad="63500"/>
          </a:effec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824" cy="685958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" y="0"/>
            <a:ext cx="12194823" cy="68595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7903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 bwMode="gray">
          <a:xfrm>
            <a:off x="482601" y="216377"/>
            <a:ext cx="9144000" cy="984885"/>
          </a:xfrm>
        </p:spPr>
        <p:txBody>
          <a:bodyPr>
            <a:normAutofit fontScale="90000"/>
          </a:bodyPr>
          <a:lstStyle/>
          <a:p>
            <a:r>
              <a:rPr lang="en-US" dirty="0"/>
              <a:t>Pipeline stages in detail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 bwMode="gray">
          <a:xfrm>
            <a:off x="482600" y="1630363"/>
            <a:ext cx="11160125" cy="4216539"/>
          </a:xfrm>
        </p:spPr>
        <p:txBody>
          <a:bodyPr>
            <a:spAutoFit/>
          </a:bodyPr>
          <a:lstStyle/>
          <a:p>
            <a:pPr lvl="0"/>
            <a:r>
              <a:rPr lang="en-US" b="1" dirty="0">
                <a:solidFill>
                  <a:schemeClr val="accent2"/>
                </a:solidFill>
              </a:rPr>
              <a:t>Geometry </a:t>
            </a:r>
            <a:r>
              <a:rPr lang="en-US" b="1" dirty="0" err="1">
                <a:solidFill>
                  <a:schemeClr val="accent2"/>
                </a:solidFill>
              </a:rPr>
              <a:t>Shader</a:t>
            </a:r>
            <a:r>
              <a:rPr lang="en-US" b="1" dirty="0">
                <a:solidFill>
                  <a:schemeClr val="accent2"/>
                </a:solidFill>
              </a:rPr>
              <a:t> stage (GS) – programmable stage</a:t>
            </a:r>
          </a:p>
          <a:p>
            <a:pPr lvl="1"/>
            <a:r>
              <a:rPr lang="en-US" dirty="0"/>
              <a:t>The GS stage gets a </a:t>
            </a:r>
            <a:r>
              <a:rPr lang="en-US" b="1" dirty="0"/>
              <a:t>single geometric primitive as input</a:t>
            </a:r>
            <a:r>
              <a:rPr lang="en-US" dirty="0"/>
              <a:t> (e.g. vertex or triangle) and </a:t>
            </a:r>
            <a:r>
              <a:rPr lang="en-US" b="1" dirty="0"/>
              <a:t>is able to either discard this primitive or transform</a:t>
            </a:r>
            <a:r>
              <a:rPr lang="en-US" dirty="0"/>
              <a:t> it into a </a:t>
            </a:r>
            <a:r>
              <a:rPr lang="en-US" b="1" dirty="0"/>
              <a:t>different geometric primitive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GS can also be used to </a:t>
            </a:r>
            <a:r>
              <a:rPr lang="en-US" b="1" dirty="0"/>
              <a:t>generate completely new primitives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GS is an </a:t>
            </a:r>
            <a:r>
              <a:rPr lang="en-US" b="1" dirty="0"/>
              <a:t>optional </a:t>
            </a:r>
            <a:r>
              <a:rPr lang="en-US" b="1" dirty="0" err="1"/>
              <a:t>shader</a:t>
            </a:r>
            <a:r>
              <a:rPr lang="en-US" b="1" dirty="0"/>
              <a:t> stage</a:t>
            </a:r>
            <a:r>
              <a:rPr lang="en-US" dirty="0"/>
              <a:t>. It was introduced with </a:t>
            </a:r>
            <a:r>
              <a:rPr lang="en-US" b="1" dirty="0"/>
              <a:t>Direct3D 10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 typical use case is a </a:t>
            </a:r>
            <a:r>
              <a:rPr lang="en-US" b="1" dirty="0"/>
              <a:t>particle system</a:t>
            </a:r>
            <a:r>
              <a:rPr lang="en-US" dirty="0"/>
              <a:t> (used for rendering fire or smoke effects): the GS </a:t>
            </a:r>
            <a:r>
              <a:rPr lang="en-US" b="1" dirty="0"/>
              <a:t>produces a quad from a single vertex position</a:t>
            </a:r>
            <a:r>
              <a:rPr lang="en-US" dirty="0"/>
              <a:t>, which is then used as proxy geometry for 2D sprites (see next slide).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482600" y="6592698"/>
            <a:ext cx="5508425" cy="150813"/>
          </a:xfrm>
        </p:spPr>
        <p:txBody>
          <a:bodyPr>
            <a:normAutofit fontScale="25000" lnSpcReduction="20000"/>
          </a:bodyPr>
          <a:lstStyle/>
          <a:p>
            <a:endParaRPr lang="en-US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383" y="216377"/>
            <a:ext cx="1836200" cy="1771898"/>
          </a:xfrm>
          <a:prstGeom prst="ellipse">
            <a:avLst/>
          </a:prstGeom>
          <a:ln>
            <a:noFill/>
          </a:ln>
          <a:effectLst>
            <a:glow rad="127000">
              <a:srgbClr val="BE82A5">
                <a:alpha val="50000"/>
              </a:srgbClr>
            </a:glow>
            <a:softEdge rad="635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49732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 bwMode="gray">
          <a:xfrm>
            <a:off x="482601" y="216377"/>
            <a:ext cx="9144000" cy="984885"/>
          </a:xfrm>
        </p:spPr>
        <p:txBody>
          <a:bodyPr>
            <a:normAutofit fontScale="90000"/>
          </a:bodyPr>
          <a:lstStyle/>
          <a:p>
            <a:r>
              <a:rPr lang="en-US" dirty="0"/>
              <a:t>Pipeline stages in detail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 bwMode="gray">
          <a:xfrm>
            <a:off x="482600" y="1630363"/>
            <a:ext cx="11160125" cy="400110"/>
          </a:xfrm>
        </p:spPr>
        <p:txBody>
          <a:bodyPr>
            <a:spAutoFit/>
          </a:bodyPr>
          <a:lstStyle/>
          <a:p>
            <a:pPr lvl="0"/>
            <a:r>
              <a:rPr lang="en-US" b="1" dirty="0">
                <a:solidFill>
                  <a:schemeClr val="accent2"/>
                </a:solidFill>
              </a:rPr>
              <a:t>Geometry </a:t>
            </a:r>
            <a:r>
              <a:rPr lang="en-US" b="1" dirty="0" err="1">
                <a:solidFill>
                  <a:schemeClr val="accent2"/>
                </a:solidFill>
              </a:rPr>
              <a:t>Shader</a:t>
            </a:r>
            <a:r>
              <a:rPr lang="en-US" b="1" dirty="0">
                <a:solidFill>
                  <a:schemeClr val="accent2"/>
                </a:solidFill>
              </a:rPr>
              <a:t> example: particle system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482600" y="6592698"/>
            <a:ext cx="5508425" cy="150813"/>
          </a:xfrm>
        </p:spPr>
        <p:txBody>
          <a:bodyPr>
            <a:normAutofit fontScale="25000" lnSpcReduction="20000"/>
          </a:bodyPr>
          <a:lstStyle/>
          <a:p>
            <a:endParaRPr lang="en-US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383" y="216377"/>
            <a:ext cx="1836200" cy="1771898"/>
          </a:xfrm>
          <a:prstGeom prst="ellipse">
            <a:avLst/>
          </a:prstGeom>
          <a:ln>
            <a:noFill/>
          </a:ln>
          <a:effectLst>
            <a:glow rad="127000">
              <a:srgbClr val="BE82A5">
                <a:alpha val="50000"/>
              </a:srgbClr>
            </a:glow>
            <a:softEdge rad="63500"/>
          </a:effec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75" y="2151507"/>
            <a:ext cx="4655993" cy="41215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844" y="2151507"/>
            <a:ext cx="4655993" cy="41215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Pfeil nach rechts 5"/>
          <p:cNvSpPr/>
          <p:nvPr/>
        </p:nvSpPr>
        <p:spPr bwMode="auto">
          <a:xfrm>
            <a:off x="5674680" y="3996267"/>
            <a:ext cx="1080120" cy="432048"/>
          </a:xfrm>
          <a:prstGeom prst="right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857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 bwMode="gray">
          <a:xfrm>
            <a:off x="482601" y="216377"/>
            <a:ext cx="9144000" cy="984885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Direct3D 11?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 bwMode="gray">
          <a:xfrm>
            <a:off x="482600" y="1630363"/>
            <a:ext cx="11160125" cy="4216539"/>
          </a:xfrm>
        </p:spPr>
        <p:txBody>
          <a:bodyPr>
            <a:spAutoFit/>
          </a:bodyPr>
          <a:lstStyle/>
          <a:p>
            <a:pPr lvl="1"/>
            <a:r>
              <a:rPr lang="en-US" dirty="0"/>
              <a:t>Direct3D 11 is a major part of the </a:t>
            </a:r>
            <a:r>
              <a:rPr lang="en-US" b="1" dirty="0"/>
              <a:t>DirectX 11 SDK</a:t>
            </a:r>
            <a:r>
              <a:rPr lang="en-US" dirty="0"/>
              <a:t> from Microsoft.</a:t>
            </a:r>
          </a:p>
          <a:p>
            <a:pPr lvl="1"/>
            <a:r>
              <a:rPr lang="en-US" dirty="0"/>
              <a:t>It is a </a:t>
            </a:r>
            <a:r>
              <a:rPr lang="en-US" b="1" dirty="0"/>
              <a:t>low-level API</a:t>
            </a:r>
            <a:r>
              <a:rPr lang="en-US" dirty="0"/>
              <a:t> (COM/C++) used for drawing graphic primitives like points, lines or triangles </a:t>
            </a:r>
            <a:r>
              <a:rPr lang="en-US" b="1" dirty="0"/>
              <a:t>making use of the rendering hardware of modern GPUs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It hides the different vendor specifics of GPUs from the developer and is </a:t>
            </a:r>
            <a:r>
              <a:rPr lang="en-US" b="1" dirty="0"/>
              <a:t>designed for high performance rendering</a:t>
            </a:r>
            <a:r>
              <a:rPr lang="en-US" dirty="0"/>
              <a:t> utilizing the massive parallel architecture of current GPUs.</a:t>
            </a:r>
          </a:p>
          <a:p>
            <a:pPr lvl="1"/>
            <a:r>
              <a:rPr lang="en-US" dirty="0"/>
              <a:t>Direct3D 11 can also be used for </a:t>
            </a:r>
            <a:r>
              <a:rPr lang="en-US" b="1" dirty="0"/>
              <a:t>GPGPU tasks</a:t>
            </a:r>
            <a:r>
              <a:rPr lang="en-US" dirty="0"/>
              <a:t> like image post-processing / filtering, applying </a:t>
            </a:r>
            <a:r>
              <a:rPr lang="en-US" b="1" dirty="0" err="1"/>
              <a:t>DirectCompute</a:t>
            </a:r>
            <a:r>
              <a:rPr lang="en-US" b="1" dirty="0"/>
              <a:t> </a:t>
            </a:r>
            <a:r>
              <a:rPr lang="en-US" b="1" dirty="0" err="1"/>
              <a:t>shaders</a:t>
            </a:r>
            <a:r>
              <a:rPr lang="en-US" dirty="0"/>
              <a:t>, introduced with this D3D version.</a:t>
            </a:r>
          </a:p>
          <a:p>
            <a:pPr lvl="1"/>
            <a:r>
              <a:rPr lang="en-US" dirty="0"/>
              <a:t>It is </a:t>
            </a:r>
            <a:r>
              <a:rPr lang="en-US" b="1" dirty="0"/>
              <a:t>only available for Windows</a:t>
            </a:r>
            <a:r>
              <a:rPr lang="en-US" dirty="0"/>
              <a:t> platforms (Win7, Win8/8.1, Win10).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482600" y="6592698"/>
            <a:ext cx="5508425" cy="150813"/>
          </a:xfrm>
        </p:spPr>
        <p:txBody>
          <a:bodyPr>
            <a:normAutofit fontScale="25000" lnSpcReduction="20000"/>
          </a:bodyPr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2082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 bwMode="gray">
          <a:xfrm>
            <a:off x="482601" y="216377"/>
            <a:ext cx="9144000" cy="984885"/>
          </a:xfrm>
        </p:spPr>
        <p:txBody>
          <a:bodyPr>
            <a:normAutofit fontScale="90000"/>
          </a:bodyPr>
          <a:lstStyle/>
          <a:p>
            <a:r>
              <a:rPr lang="en-US" dirty="0"/>
              <a:t>Pipeline stages in detail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 bwMode="gray">
          <a:xfrm>
            <a:off x="482600" y="1630363"/>
            <a:ext cx="11160125" cy="3816429"/>
          </a:xfrm>
        </p:spPr>
        <p:txBody>
          <a:bodyPr>
            <a:spAutoFit/>
          </a:bodyPr>
          <a:lstStyle/>
          <a:p>
            <a:pPr lvl="0"/>
            <a:r>
              <a:rPr lang="en-US" b="1" dirty="0">
                <a:solidFill>
                  <a:schemeClr val="accent2"/>
                </a:solidFill>
              </a:rPr>
              <a:t>Stream Output stage (SO) – fixed stage</a:t>
            </a:r>
          </a:p>
          <a:p>
            <a:pPr lvl="1"/>
            <a:r>
              <a:rPr lang="en-US" dirty="0"/>
              <a:t>The SO stage is used </a:t>
            </a:r>
            <a:r>
              <a:rPr lang="en-US" b="1" dirty="0"/>
              <a:t>to output geometry data</a:t>
            </a:r>
            <a:r>
              <a:rPr lang="en-US" dirty="0"/>
              <a:t> from the Geometry </a:t>
            </a:r>
            <a:r>
              <a:rPr lang="en-US" dirty="0" err="1"/>
              <a:t>Shader</a:t>
            </a:r>
            <a:r>
              <a:rPr lang="en-US" dirty="0"/>
              <a:t> </a:t>
            </a:r>
            <a:r>
              <a:rPr lang="en-US" b="1" dirty="0"/>
              <a:t>into vertex buffers, to feed them back</a:t>
            </a:r>
            <a:r>
              <a:rPr lang="en-US" dirty="0"/>
              <a:t> to the pipeline for re-use.</a:t>
            </a:r>
          </a:p>
          <a:p>
            <a:pPr lvl="1"/>
            <a:r>
              <a:rPr lang="en-US" dirty="0"/>
              <a:t>It was also </a:t>
            </a:r>
            <a:r>
              <a:rPr lang="en-US" b="1" dirty="0"/>
              <a:t>introduced with Direct3D 10</a:t>
            </a:r>
            <a:r>
              <a:rPr lang="en-US" dirty="0"/>
              <a:t>, together with the GS.</a:t>
            </a:r>
          </a:p>
          <a:p>
            <a:pPr lvl="1"/>
            <a:r>
              <a:rPr lang="en-US" dirty="0"/>
              <a:t>The SO stage is </a:t>
            </a:r>
            <a:r>
              <a:rPr lang="en-US" b="1" dirty="0"/>
              <a:t>also optional</a:t>
            </a:r>
            <a:r>
              <a:rPr lang="en-US" dirty="0"/>
              <a:t> and can only be used in combination with the GS.</a:t>
            </a:r>
          </a:p>
          <a:p>
            <a:pPr lvl="1"/>
            <a:r>
              <a:rPr lang="en-US" dirty="0"/>
              <a:t>Again, a </a:t>
            </a:r>
            <a:r>
              <a:rPr lang="en-US" b="1" dirty="0"/>
              <a:t>good example</a:t>
            </a:r>
            <a:r>
              <a:rPr lang="en-US" dirty="0"/>
              <a:t> for using the SO stage is </a:t>
            </a:r>
            <a:r>
              <a:rPr lang="en-US" b="1" dirty="0"/>
              <a:t>rendering a particle system</a:t>
            </a:r>
            <a:r>
              <a:rPr lang="en-US" dirty="0"/>
              <a:t>. The vertex data of the particle quads is re-passed to the pipeline and within the GS, the primitives </a:t>
            </a:r>
            <a:r>
              <a:rPr lang="en-US" b="1" dirty="0"/>
              <a:t>are discarded if they are marked for termination</a:t>
            </a:r>
            <a:r>
              <a:rPr lang="en-US" dirty="0"/>
              <a:t>.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482600" y="6592698"/>
            <a:ext cx="5508425" cy="150813"/>
          </a:xfrm>
        </p:spPr>
        <p:txBody>
          <a:bodyPr>
            <a:normAutofit fontScale="25000" lnSpcReduction="20000"/>
          </a:bodyPr>
          <a:lstStyle/>
          <a:p>
            <a:endParaRPr lang="en-US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99" y="333450"/>
            <a:ext cx="1707595" cy="1486108"/>
          </a:xfrm>
          <a:prstGeom prst="ellipse">
            <a:avLst/>
          </a:prstGeom>
          <a:ln>
            <a:noFill/>
          </a:ln>
          <a:effectLst>
            <a:glow rad="127000">
              <a:srgbClr val="BE82A5">
                <a:alpha val="50000"/>
              </a:srgbClr>
            </a:glow>
            <a:softEdge rad="635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03738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 bwMode="gray">
          <a:xfrm>
            <a:off x="482601" y="216377"/>
            <a:ext cx="9144000" cy="984885"/>
          </a:xfrm>
        </p:spPr>
        <p:txBody>
          <a:bodyPr>
            <a:normAutofit fontScale="90000"/>
          </a:bodyPr>
          <a:lstStyle/>
          <a:p>
            <a:r>
              <a:rPr lang="en-US" dirty="0"/>
              <a:t>Pipeline stages in detail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 bwMode="gray">
          <a:xfrm>
            <a:off x="482600" y="1630363"/>
            <a:ext cx="11160125" cy="5068054"/>
          </a:xfrm>
        </p:spPr>
        <p:txBody>
          <a:bodyPr>
            <a:spAutoFit/>
          </a:bodyPr>
          <a:lstStyle/>
          <a:p>
            <a:pPr lvl="0"/>
            <a:r>
              <a:rPr lang="en-US" b="1" dirty="0">
                <a:solidFill>
                  <a:schemeClr val="accent2"/>
                </a:solidFill>
              </a:rPr>
              <a:t>Rasterizer stage (RS) – fixed stage</a:t>
            </a:r>
          </a:p>
          <a:p>
            <a:pPr lvl="1"/>
            <a:r>
              <a:rPr lang="en-US" dirty="0"/>
              <a:t>The RS stage is the last pipeline stage before pixel processing takes place. It’s main task is to </a:t>
            </a:r>
            <a:r>
              <a:rPr lang="en-US" b="1" dirty="0"/>
              <a:t>convert vector graphics to raster graphics (pixels)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RS stage performs the following jobs:</a:t>
            </a:r>
          </a:p>
          <a:p>
            <a:pPr lvl="2"/>
            <a:r>
              <a:rPr lang="en-US" dirty="0"/>
              <a:t>View frustum </a:t>
            </a:r>
            <a:r>
              <a:rPr lang="en-US" b="1" dirty="0"/>
              <a:t>clipping</a:t>
            </a:r>
          </a:p>
          <a:p>
            <a:pPr lvl="2"/>
            <a:r>
              <a:rPr lang="en-US" b="1" dirty="0"/>
              <a:t>Back-face or front-face culling</a:t>
            </a:r>
            <a:r>
              <a:rPr lang="en-US" dirty="0"/>
              <a:t> depending on rasterizer state</a:t>
            </a:r>
          </a:p>
          <a:p>
            <a:pPr lvl="2"/>
            <a:r>
              <a:rPr lang="en-US" dirty="0"/>
              <a:t>Early </a:t>
            </a:r>
            <a:r>
              <a:rPr lang="en-US" b="1" dirty="0"/>
              <a:t>depth and stencil tests</a:t>
            </a:r>
          </a:p>
          <a:p>
            <a:pPr lvl="2"/>
            <a:r>
              <a:rPr lang="en-US" b="1" dirty="0"/>
              <a:t>Perspective divide</a:t>
            </a:r>
            <a:r>
              <a:rPr lang="en-US" dirty="0"/>
              <a:t> (convert clip-space to normalized device coordinates)</a:t>
            </a:r>
          </a:p>
          <a:p>
            <a:pPr lvl="2"/>
            <a:r>
              <a:rPr lang="en-US" b="1" dirty="0"/>
              <a:t>Viewport mapping</a:t>
            </a:r>
          </a:p>
          <a:p>
            <a:pPr lvl="2"/>
            <a:r>
              <a:rPr lang="en-US" b="1" dirty="0"/>
              <a:t>Interpolating</a:t>
            </a:r>
            <a:r>
              <a:rPr lang="en-US" dirty="0"/>
              <a:t> of all </a:t>
            </a:r>
            <a:r>
              <a:rPr lang="en-US" b="1" dirty="0"/>
              <a:t>vertex attributes</a:t>
            </a:r>
            <a:r>
              <a:rPr lang="en-US" dirty="0"/>
              <a:t> across each primitive face</a:t>
            </a:r>
          </a:p>
          <a:p>
            <a:pPr lvl="2"/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482600" y="6592698"/>
            <a:ext cx="5508425" cy="150813"/>
          </a:xfrm>
        </p:spPr>
        <p:txBody>
          <a:bodyPr>
            <a:normAutofit fontScale="25000" lnSpcReduction="20000"/>
          </a:bodyPr>
          <a:lstStyle/>
          <a:p>
            <a:endParaRPr lang="en-US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375" y="216377"/>
            <a:ext cx="1879069" cy="1771898"/>
          </a:xfrm>
          <a:prstGeom prst="ellipse">
            <a:avLst/>
          </a:prstGeom>
          <a:ln>
            <a:noFill/>
          </a:ln>
          <a:effectLst>
            <a:glow rad="127000">
              <a:srgbClr val="BE82A5">
                <a:alpha val="50000"/>
              </a:srgbClr>
            </a:glow>
            <a:softEdge rad="635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70163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 bwMode="gray">
          <a:xfrm>
            <a:off x="482601" y="216377"/>
            <a:ext cx="9144000" cy="984885"/>
          </a:xfrm>
        </p:spPr>
        <p:txBody>
          <a:bodyPr>
            <a:normAutofit fontScale="90000"/>
          </a:bodyPr>
          <a:lstStyle/>
          <a:p>
            <a:r>
              <a:rPr lang="en-US" dirty="0"/>
              <a:t>Pipeline stages in detail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 bwMode="gray">
          <a:xfrm>
            <a:off x="482600" y="1630363"/>
            <a:ext cx="11160125" cy="5375831"/>
          </a:xfrm>
        </p:spPr>
        <p:txBody>
          <a:bodyPr>
            <a:spAutoFit/>
          </a:bodyPr>
          <a:lstStyle/>
          <a:p>
            <a:pPr lvl="0"/>
            <a:r>
              <a:rPr lang="en-US" b="1" dirty="0">
                <a:solidFill>
                  <a:schemeClr val="accent2"/>
                </a:solidFill>
              </a:rPr>
              <a:t>Pixel </a:t>
            </a:r>
            <a:r>
              <a:rPr lang="en-US" b="1" dirty="0" err="1">
                <a:solidFill>
                  <a:schemeClr val="accent2"/>
                </a:solidFill>
              </a:rPr>
              <a:t>Shader</a:t>
            </a:r>
            <a:r>
              <a:rPr lang="en-US" b="1" dirty="0">
                <a:solidFill>
                  <a:schemeClr val="accent2"/>
                </a:solidFill>
              </a:rPr>
              <a:t> stage (PS) – programmable stage</a:t>
            </a:r>
          </a:p>
          <a:p>
            <a:pPr lvl="1"/>
            <a:r>
              <a:rPr lang="en-US" dirty="0"/>
              <a:t>The PS stage is the final programmable stage. </a:t>
            </a:r>
            <a:r>
              <a:rPr lang="en-US" b="1" dirty="0"/>
              <a:t>It performs per-pixel operations to calculate the final color of each pixel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All </a:t>
            </a:r>
            <a:r>
              <a:rPr lang="en-US" b="1" dirty="0"/>
              <a:t>interpolated vertex attributes</a:t>
            </a:r>
            <a:r>
              <a:rPr lang="en-US" dirty="0"/>
              <a:t> provided by the RS stage </a:t>
            </a:r>
            <a:r>
              <a:rPr lang="en-US" b="1" dirty="0"/>
              <a:t>can be used for pixel </a:t>
            </a:r>
            <a:r>
              <a:rPr lang="en-US" b="1" dirty="0" err="1"/>
              <a:t>shader</a:t>
            </a:r>
            <a:r>
              <a:rPr lang="en-US" b="1" dirty="0"/>
              <a:t> operations</a:t>
            </a:r>
            <a:r>
              <a:rPr lang="en-US" dirty="0"/>
              <a:t>, but the </a:t>
            </a:r>
            <a:r>
              <a:rPr lang="en-US" dirty="0" err="1"/>
              <a:t>shader</a:t>
            </a:r>
            <a:r>
              <a:rPr lang="en-US" dirty="0"/>
              <a:t> has to emit only a final color.</a:t>
            </a:r>
          </a:p>
          <a:p>
            <a:pPr lvl="1"/>
            <a:r>
              <a:rPr lang="en-US" dirty="0"/>
              <a:t>Typical tasks are </a:t>
            </a:r>
            <a:r>
              <a:rPr lang="en-US" b="1" dirty="0"/>
              <a:t>per-pixel lighting calculations</a:t>
            </a:r>
            <a:r>
              <a:rPr lang="en-US" dirty="0"/>
              <a:t> applying a specific lighting model (e.g. </a:t>
            </a:r>
            <a:r>
              <a:rPr lang="en-US" dirty="0" err="1"/>
              <a:t>Phong</a:t>
            </a:r>
            <a:r>
              <a:rPr lang="en-US" dirty="0"/>
              <a:t> shading) or </a:t>
            </a:r>
            <a:r>
              <a:rPr lang="en-US" b="1" dirty="0"/>
              <a:t>image post-processing effects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PS is </a:t>
            </a:r>
            <a:r>
              <a:rPr lang="en-US" b="1" dirty="0"/>
              <a:t>invoked once for each pixel</a:t>
            </a:r>
            <a:r>
              <a:rPr lang="en-US" dirty="0"/>
              <a:t> of a primitive face.</a:t>
            </a:r>
          </a:p>
          <a:p>
            <a:pPr lvl="1"/>
            <a:r>
              <a:rPr lang="en-US" dirty="0"/>
              <a:t>Like the VS, the </a:t>
            </a:r>
            <a:r>
              <a:rPr lang="en-US" b="1" dirty="0"/>
              <a:t>PS is mandatory for the pipeline operation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Note: in OpenGL the pixel </a:t>
            </a:r>
            <a:r>
              <a:rPr lang="en-US" dirty="0" err="1"/>
              <a:t>shader</a:t>
            </a:r>
            <a:r>
              <a:rPr lang="en-US" dirty="0"/>
              <a:t> is called fragment </a:t>
            </a:r>
            <a:r>
              <a:rPr lang="en-US" dirty="0" err="1"/>
              <a:t>shader</a:t>
            </a:r>
            <a:r>
              <a:rPr lang="en-US" dirty="0"/>
              <a:t>.  </a:t>
            </a:r>
          </a:p>
          <a:p>
            <a:pPr lvl="2"/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482600" y="6592698"/>
            <a:ext cx="5508425" cy="150813"/>
          </a:xfrm>
        </p:spPr>
        <p:txBody>
          <a:bodyPr>
            <a:normAutofit fontScale="25000" lnSpcReduction="20000"/>
          </a:bodyPr>
          <a:lstStyle/>
          <a:p>
            <a:endParaRPr lang="en-US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375" y="216377"/>
            <a:ext cx="1864779" cy="1771898"/>
          </a:xfrm>
          <a:prstGeom prst="ellipse">
            <a:avLst/>
          </a:prstGeom>
          <a:ln>
            <a:noFill/>
          </a:ln>
          <a:effectLst>
            <a:glow rad="127000">
              <a:srgbClr val="BE82A5">
                <a:alpha val="50000"/>
              </a:srgbClr>
            </a:glow>
            <a:softEdge rad="635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66154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 bwMode="gray">
          <a:xfrm>
            <a:off x="482601" y="216377"/>
            <a:ext cx="9144000" cy="984885"/>
          </a:xfrm>
        </p:spPr>
        <p:txBody>
          <a:bodyPr>
            <a:normAutofit fontScale="90000"/>
          </a:bodyPr>
          <a:lstStyle/>
          <a:p>
            <a:r>
              <a:rPr lang="en-US" dirty="0"/>
              <a:t>Pipeline stages in detail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 bwMode="gray">
          <a:xfrm>
            <a:off x="482600" y="1630363"/>
            <a:ext cx="11160125" cy="4667945"/>
          </a:xfrm>
        </p:spPr>
        <p:txBody>
          <a:bodyPr>
            <a:spAutoFit/>
          </a:bodyPr>
          <a:lstStyle/>
          <a:p>
            <a:pPr lvl="0"/>
            <a:r>
              <a:rPr lang="en-US" b="1" dirty="0">
                <a:solidFill>
                  <a:schemeClr val="accent2"/>
                </a:solidFill>
              </a:rPr>
              <a:t>Output Merger stage (OM) – fixed stage</a:t>
            </a:r>
          </a:p>
          <a:p>
            <a:pPr lvl="1"/>
            <a:r>
              <a:rPr lang="en-US" dirty="0"/>
              <a:t>The OM </a:t>
            </a:r>
            <a:r>
              <a:rPr lang="en-US" b="1" dirty="0"/>
              <a:t>combines the results of the pixel </a:t>
            </a:r>
            <a:r>
              <a:rPr lang="en-US" b="1" dirty="0" err="1"/>
              <a:t>shader</a:t>
            </a:r>
            <a:r>
              <a:rPr lang="en-US" dirty="0"/>
              <a:t> with potential already available </a:t>
            </a:r>
            <a:r>
              <a:rPr lang="en-US" b="1" dirty="0"/>
              <a:t>content of the bound render target</a:t>
            </a:r>
            <a:r>
              <a:rPr lang="en-US" dirty="0"/>
              <a:t> to the final image.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behaviour</a:t>
            </a:r>
            <a:r>
              <a:rPr lang="en-US" dirty="0"/>
              <a:t> of the OM stage can be influenced via </a:t>
            </a:r>
            <a:r>
              <a:rPr lang="en-US" b="1" dirty="0"/>
              <a:t>blend state objects</a:t>
            </a:r>
            <a:r>
              <a:rPr lang="en-US" dirty="0"/>
              <a:t> (e.g. for alpha blending scenarios) or </a:t>
            </a:r>
            <a:r>
              <a:rPr lang="en-US" b="1" dirty="0"/>
              <a:t>depth-stencil state objects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render target is typically the </a:t>
            </a:r>
            <a:r>
              <a:rPr lang="en-US" b="1" dirty="0"/>
              <a:t>back-buffer of the DXGI swap-chain</a:t>
            </a:r>
            <a:r>
              <a:rPr lang="en-US" dirty="0"/>
              <a:t> or a </a:t>
            </a:r>
            <a:r>
              <a:rPr lang="en-US" b="1" dirty="0"/>
              <a:t>render target texture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It is possible to work with </a:t>
            </a:r>
            <a:r>
              <a:rPr lang="en-US" b="1" dirty="0"/>
              <a:t>multiple render targets</a:t>
            </a:r>
            <a:r>
              <a:rPr lang="en-US" dirty="0"/>
              <a:t> (MRT) simultaneously. In Direct3D 11 the </a:t>
            </a:r>
            <a:r>
              <a:rPr lang="en-US" b="1" dirty="0"/>
              <a:t>maximum allowed number of RTs is eight</a:t>
            </a:r>
            <a:r>
              <a:rPr lang="en-US" dirty="0"/>
              <a:t>. </a:t>
            </a:r>
          </a:p>
          <a:p>
            <a:pPr lvl="2"/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482600" y="6592698"/>
            <a:ext cx="5508425" cy="150813"/>
          </a:xfrm>
        </p:spPr>
        <p:txBody>
          <a:bodyPr>
            <a:normAutofit fontScale="25000" lnSpcReduction="20000"/>
          </a:bodyPr>
          <a:lstStyle/>
          <a:p>
            <a:endParaRPr lang="en-US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707" y="216377"/>
            <a:ext cx="1743318" cy="1771898"/>
          </a:xfrm>
          <a:prstGeom prst="ellipse">
            <a:avLst/>
          </a:prstGeom>
          <a:ln>
            <a:noFill/>
          </a:ln>
          <a:effectLst>
            <a:glow rad="127000">
              <a:srgbClr val="BE82A5">
                <a:alpha val="50000"/>
              </a:srgbClr>
            </a:glow>
            <a:softEdge rad="635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938190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 bwMode="gray">
          <a:xfrm>
            <a:off x="482601" y="216377"/>
            <a:ext cx="9144000" cy="98488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DirectCompute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 bwMode="gray">
          <a:xfrm>
            <a:off x="482600" y="1630363"/>
            <a:ext cx="6881876" cy="5068054"/>
          </a:xfrm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chemeClr val="accent2"/>
                </a:solidFill>
              </a:rPr>
              <a:t>Compute </a:t>
            </a:r>
            <a:r>
              <a:rPr lang="en-US" b="1" dirty="0" err="1">
                <a:solidFill>
                  <a:schemeClr val="accent2"/>
                </a:solidFill>
              </a:rPr>
              <a:t>Shader</a:t>
            </a:r>
            <a:r>
              <a:rPr lang="en-US" b="1" dirty="0">
                <a:solidFill>
                  <a:schemeClr val="accent2"/>
                </a:solidFill>
              </a:rPr>
              <a:t> stage (CS) – programmable stage</a:t>
            </a:r>
          </a:p>
          <a:p>
            <a:pPr lvl="1"/>
            <a:r>
              <a:rPr lang="en-US" dirty="0"/>
              <a:t>The CS stage (a.k.a. </a:t>
            </a:r>
            <a:r>
              <a:rPr lang="en-US" b="1" dirty="0" err="1"/>
              <a:t>DirectCompute</a:t>
            </a:r>
            <a:r>
              <a:rPr lang="en-US" b="1" dirty="0"/>
              <a:t> pipeline</a:t>
            </a:r>
            <a:r>
              <a:rPr lang="en-US" dirty="0"/>
              <a:t>) is intended to be used for </a:t>
            </a:r>
            <a:r>
              <a:rPr lang="en-US" b="1" dirty="0"/>
              <a:t>GPGPU tasks</a:t>
            </a:r>
            <a:r>
              <a:rPr lang="en-US" dirty="0"/>
              <a:t>. It was </a:t>
            </a:r>
            <a:r>
              <a:rPr lang="en-US" b="1" dirty="0"/>
              <a:t>introduced with Direct3D 11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Its usage </a:t>
            </a:r>
            <a:r>
              <a:rPr lang="en-US" b="1" dirty="0"/>
              <a:t>is optional</a:t>
            </a:r>
            <a:r>
              <a:rPr lang="en-US" dirty="0"/>
              <a:t> and it can be used </a:t>
            </a:r>
            <a:r>
              <a:rPr lang="en-US" b="1" dirty="0"/>
              <a:t>in combination with the rendering pipeline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Typical usage is </a:t>
            </a:r>
            <a:r>
              <a:rPr lang="en-US" b="1" dirty="0"/>
              <a:t>image post-processing, physics simulation or AI</a:t>
            </a:r>
            <a:r>
              <a:rPr lang="en-US" dirty="0"/>
              <a:t> calculation.</a:t>
            </a:r>
          </a:p>
          <a:p>
            <a:pPr lvl="1"/>
            <a:r>
              <a:rPr lang="en-US" dirty="0"/>
              <a:t>From the execution model point of view it is comparable to the CUDA API of </a:t>
            </a:r>
            <a:r>
              <a:rPr lang="en-US" dirty="0" err="1"/>
              <a:t>Nvidia</a:t>
            </a:r>
            <a:r>
              <a:rPr lang="en-US" dirty="0"/>
              <a:t>.</a:t>
            </a:r>
          </a:p>
          <a:p>
            <a:pPr lvl="2"/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482600" y="6592698"/>
            <a:ext cx="5508425" cy="150813"/>
          </a:xfrm>
        </p:spPr>
        <p:txBody>
          <a:bodyPr>
            <a:normAutofit fontScale="25000" lnSpcReduction="20000"/>
          </a:bodyPr>
          <a:lstStyle/>
          <a:p>
            <a:endParaRPr lang="en-US"/>
          </a:p>
        </p:txBody>
      </p:sp>
      <p:grpSp>
        <p:nvGrpSpPr>
          <p:cNvPr id="5" name="Gruppieren 4"/>
          <p:cNvGrpSpPr/>
          <p:nvPr/>
        </p:nvGrpSpPr>
        <p:grpSpPr>
          <a:xfrm>
            <a:off x="7601541" y="1740607"/>
            <a:ext cx="4362102" cy="4130427"/>
            <a:chOff x="7107287" y="1773610"/>
            <a:chExt cx="4484414" cy="4248472"/>
          </a:xfrm>
        </p:grpSpPr>
        <p:graphicFrame>
          <p:nvGraphicFramePr>
            <p:cNvPr id="6" name="Diagramm 5"/>
            <p:cNvGraphicFramePr/>
            <p:nvPr>
              <p:extLst>
                <p:ext uri="{D42A27DB-BD31-4B8C-83A1-F6EECF244321}">
                  <p14:modId xmlns:p14="http://schemas.microsoft.com/office/powerpoint/2010/main" val="3345964661"/>
                </p:ext>
              </p:extLst>
            </p:nvPr>
          </p:nvGraphicFramePr>
          <p:xfrm>
            <a:off x="7919293" y="3357786"/>
            <a:ext cx="2880320" cy="108012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7" name="Abgerundetes Rechteck 6"/>
            <p:cNvSpPr/>
            <p:nvPr/>
          </p:nvSpPr>
          <p:spPr bwMode="auto">
            <a:xfrm>
              <a:off x="7127205" y="5518026"/>
              <a:ext cx="4464496" cy="504056"/>
            </a:xfrm>
            <a:prstGeom prst="roundRect">
              <a:avLst/>
            </a:prstGeom>
            <a:solidFill>
              <a:srgbClr val="9D8EB2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de-DE" sz="1800" dirty="0" err="1"/>
                <a:t>Unordered</a:t>
              </a:r>
              <a:r>
                <a:rPr lang="de-DE" sz="1800" dirty="0"/>
                <a:t> Access Resources</a:t>
              </a:r>
            </a:p>
          </p:txBody>
        </p:sp>
        <p:sp>
          <p:nvSpPr>
            <p:cNvPr id="10" name="Pfeil nach oben und unten 9"/>
            <p:cNvSpPr/>
            <p:nvPr/>
          </p:nvSpPr>
          <p:spPr bwMode="auto">
            <a:xfrm>
              <a:off x="9251441" y="4581922"/>
              <a:ext cx="216024" cy="720080"/>
            </a:xfrm>
            <a:prstGeom prst="upDownArrow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/>
            </a:p>
          </p:txBody>
        </p:sp>
        <p:sp>
          <p:nvSpPr>
            <p:cNvPr id="11" name="Abgerundetes Rechteck 10"/>
            <p:cNvSpPr/>
            <p:nvPr/>
          </p:nvSpPr>
          <p:spPr bwMode="auto">
            <a:xfrm>
              <a:off x="7107287" y="1773610"/>
              <a:ext cx="4464496" cy="504056"/>
            </a:xfrm>
            <a:prstGeom prst="roundRect">
              <a:avLst/>
            </a:prstGeom>
            <a:solidFill>
              <a:srgbClr val="9D8EB2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de-DE" sz="1800" dirty="0"/>
                <a:t>Memory Resources</a:t>
              </a:r>
            </a:p>
          </p:txBody>
        </p:sp>
        <p:sp>
          <p:nvSpPr>
            <p:cNvPr id="12" name="Pfeil nach unten 11"/>
            <p:cNvSpPr/>
            <p:nvPr/>
          </p:nvSpPr>
          <p:spPr bwMode="auto">
            <a:xfrm>
              <a:off x="9231523" y="2440428"/>
              <a:ext cx="216024" cy="826604"/>
            </a:xfrm>
            <a:prstGeom prst="downArrow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/>
            </a:p>
          </p:txBody>
        </p:sp>
        <p:sp>
          <p:nvSpPr>
            <p:cNvPr id="13" name="Pfeil nach rechts 12"/>
            <p:cNvSpPr/>
            <p:nvPr/>
          </p:nvSpPr>
          <p:spPr bwMode="auto">
            <a:xfrm>
              <a:off x="7107287" y="3789834"/>
              <a:ext cx="576064" cy="288032"/>
            </a:xfrm>
            <a:prstGeom prst="rightArrow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/>
            </a:p>
          </p:txBody>
        </p:sp>
        <p:sp>
          <p:nvSpPr>
            <p:cNvPr id="14" name="Pfeil nach rechts 13"/>
            <p:cNvSpPr/>
            <p:nvPr/>
          </p:nvSpPr>
          <p:spPr bwMode="auto">
            <a:xfrm>
              <a:off x="11015637" y="3789834"/>
              <a:ext cx="576064" cy="288032"/>
            </a:xfrm>
            <a:prstGeom prst="rightArrow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74548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 bwMode="gray">
          <a:xfrm>
            <a:off x="482601" y="216377"/>
            <a:ext cx="9144000" cy="984885"/>
          </a:xfrm>
        </p:spPr>
        <p:txBody>
          <a:bodyPr>
            <a:normAutofit fontScale="90000"/>
          </a:bodyPr>
          <a:lstStyle/>
          <a:p>
            <a:r>
              <a:rPr lang="en-US" dirty="0"/>
              <a:t>D3D11 API naming conventions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 bwMode="gray">
          <a:xfrm>
            <a:off x="482600" y="1630363"/>
            <a:ext cx="11160125" cy="5519460"/>
          </a:xfrm>
        </p:spPr>
        <p:txBody>
          <a:bodyPr>
            <a:spAutoFit/>
          </a:bodyPr>
          <a:lstStyle/>
          <a:p>
            <a:pPr lvl="0"/>
            <a:r>
              <a:rPr lang="en-US" b="1" dirty="0">
                <a:solidFill>
                  <a:schemeClr val="accent2"/>
                </a:solidFill>
              </a:rPr>
              <a:t>Some hints on the Direct3D 11 API naming conventions</a:t>
            </a:r>
          </a:p>
          <a:p>
            <a:pPr lvl="1"/>
            <a:r>
              <a:rPr lang="en-US" dirty="0"/>
              <a:t>Once D3D11 is initialized, you work </a:t>
            </a:r>
            <a:r>
              <a:rPr lang="en-US" b="1" dirty="0"/>
              <a:t>mainly with two interfaces</a:t>
            </a:r>
            <a:r>
              <a:rPr lang="en-US" dirty="0"/>
              <a:t> of the API set:</a:t>
            </a:r>
          </a:p>
          <a:p>
            <a:pPr lvl="2"/>
            <a:r>
              <a:rPr lang="en-US" b="1" dirty="0"/>
              <a:t>ID3D11Device</a:t>
            </a:r>
            <a:r>
              <a:rPr lang="en-US" dirty="0"/>
              <a:t> 		</a:t>
            </a:r>
            <a:r>
              <a:rPr lang="en-US" dirty="0">
                <a:sym typeface="Wingdings" panose="05000000000000000000" pitchFamily="2" charset="2"/>
              </a:rPr>
              <a:t> create/manage resources</a:t>
            </a:r>
            <a:endParaRPr lang="en-US" dirty="0"/>
          </a:p>
          <a:p>
            <a:pPr lvl="2"/>
            <a:r>
              <a:rPr lang="en-US" b="1" dirty="0"/>
              <a:t>ID3D11DeviceContext</a:t>
            </a:r>
            <a:r>
              <a:rPr lang="en-US" dirty="0"/>
              <a:t>	</a:t>
            </a:r>
            <a:r>
              <a:rPr lang="en-US" dirty="0">
                <a:sym typeface="Wingdings" panose="05000000000000000000" pitchFamily="2" charset="2"/>
              </a:rPr>
              <a:t> invoke rendering commands &amp; set state objects</a:t>
            </a:r>
            <a:endParaRPr lang="en-US" dirty="0"/>
          </a:p>
          <a:p>
            <a:pPr lvl="1"/>
            <a:r>
              <a:rPr lang="en-US" dirty="0"/>
              <a:t>ID3D11DeviceContext APIs, which </a:t>
            </a:r>
            <a:r>
              <a:rPr lang="en-US" b="1" dirty="0"/>
              <a:t>interact with pipeline stages, are prefixed with two letter acronyms</a:t>
            </a:r>
            <a:r>
              <a:rPr lang="en-US" dirty="0"/>
              <a:t> as you have seen in the previous slides. Examples:</a:t>
            </a:r>
          </a:p>
          <a:p>
            <a:pPr lvl="2"/>
            <a:r>
              <a:rPr lang="de-DE" dirty="0" err="1"/>
              <a:t>void</a:t>
            </a:r>
            <a:r>
              <a:rPr lang="de-DE" dirty="0"/>
              <a:t> </a:t>
            </a:r>
            <a:r>
              <a:rPr lang="de-DE" b="1" dirty="0" err="1"/>
              <a:t>IA</a:t>
            </a:r>
            <a:r>
              <a:rPr lang="de-DE" dirty="0" err="1"/>
              <a:t>SetInputLayout</a:t>
            </a:r>
            <a:r>
              <a:rPr lang="de-DE" dirty="0"/>
              <a:t>( .. )</a:t>
            </a:r>
          </a:p>
          <a:p>
            <a:pPr lvl="2"/>
            <a:r>
              <a:rPr lang="de-DE" dirty="0" err="1"/>
              <a:t>void</a:t>
            </a:r>
            <a:r>
              <a:rPr lang="de-DE" dirty="0"/>
              <a:t> </a:t>
            </a:r>
            <a:r>
              <a:rPr lang="de-DE" b="1" dirty="0" err="1"/>
              <a:t>VS</a:t>
            </a:r>
            <a:r>
              <a:rPr lang="de-DE" dirty="0" err="1"/>
              <a:t>SetShader</a:t>
            </a:r>
            <a:r>
              <a:rPr lang="de-DE" dirty="0"/>
              <a:t>( .. )</a:t>
            </a:r>
          </a:p>
          <a:p>
            <a:pPr lvl="2"/>
            <a:r>
              <a:rPr lang="de-DE" dirty="0" err="1"/>
              <a:t>void</a:t>
            </a:r>
            <a:r>
              <a:rPr lang="de-DE" dirty="0"/>
              <a:t> </a:t>
            </a:r>
            <a:r>
              <a:rPr lang="de-DE" b="1" dirty="0" err="1"/>
              <a:t>PS</a:t>
            </a:r>
            <a:r>
              <a:rPr lang="de-DE" dirty="0" err="1"/>
              <a:t>SetSamplers</a:t>
            </a:r>
            <a:r>
              <a:rPr lang="de-DE" dirty="0"/>
              <a:t>( .. )</a:t>
            </a:r>
          </a:p>
          <a:p>
            <a:pPr lvl="2"/>
            <a:r>
              <a:rPr lang="de-DE" dirty="0" err="1"/>
              <a:t>void</a:t>
            </a:r>
            <a:r>
              <a:rPr lang="de-DE" dirty="0"/>
              <a:t> </a:t>
            </a:r>
            <a:r>
              <a:rPr lang="de-DE" b="1" dirty="0" err="1"/>
              <a:t>OM</a:t>
            </a:r>
            <a:r>
              <a:rPr lang="de-DE" dirty="0" err="1"/>
              <a:t>SetRenderTargets</a:t>
            </a:r>
            <a:r>
              <a:rPr lang="de-DE" dirty="0"/>
              <a:t>( .. )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482600" y="6592698"/>
            <a:ext cx="5508425" cy="150813"/>
          </a:xfrm>
        </p:spPr>
        <p:txBody>
          <a:bodyPr>
            <a:normAutofit fontScale="25000" lnSpcReduction="20000"/>
          </a:bodyPr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271365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 bwMode="gray">
          <a:xfrm>
            <a:off x="482601" y="216377"/>
            <a:ext cx="9144000" cy="984885"/>
          </a:xfrm>
        </p:spPr>
        <p:txBody>
          <a:bodyPr>
            <a:normAutofit fontScale="90000"/>
          </a:bodyPr>
          <a:lstStyle/>
          <a:p>
            <a:r>
              <a:rPr lang="en-US" dirty="0"/>
              <a:t>D3D11 API naming conventions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 bwMode="gray">
          <a:xfrm>
            <a:off x="482600" y="1630363"/>
            <a:ext cx="11160125" cy="5468164"/>
          </a:xfrm>
        </p:spPr>
        <p:txBody>
          <a:bodyPr>
            <a:spAutoFit/>
          </a:bodyPr>
          <a:lstStyle/>
          <a:p>
            <a:pPr lvl="0"/>
            <a:r>
              <a:rPr lang="en-US" b="1" dirty="0">
                <a:solidFill>
                  <a:schemeClr val="accent2"/>
                </a:solidFill>
              </a:rPr>
              <a:t>Direct3D 11.x releases</a:t>
            </a:r>
          </a:p>
          <a:p>
            <a:pPr lvl="1"/>
            <a:r>
              <a:rPr lang="en-US" dirty="0"/>
              <a:t>Since the introduction of Direct3D 11 in 2009, Microsoft released </a:t>
            </a:r>
            <a:r>
              <a:rPr lang="en-US" b="1" dirty="0"/>
              <a:t>several version updates</a:t>
            </a:r>
            <a:r>
              <a:rPr lang="en-US" dirty="0"/>
              <a:t> up to the </a:t>
            </a:r>
            <a:r>
              <a:rPr lang="en-US" b="1" dirty="0"/>
              <a:t>current release 11.5</a:t>
            </a:r>
            <a:r>
              <a:rPr lang="en-US" dirty="0"/>
              <a:t> (Windows 10 creators update, spring 2017).</a:t>
            </a:r>
          </a:p>
          <a:p>
            <a:pPr lvl="1"/>
            <a:r>
              <a:rPr lang="en-US" dirty="0"/>
              <a:t>Using the updated version beginning with version 11.1, you have to initialize </a:t>
            </a:r>
            <a:r>
              <a:rPr lang="en-US" b="1" dirty="0"/>
              <a:t>dedicated device interfaces with update postfix</a:t>
            </a:r>
            <a:r>
              <a:rPr lang="en-US" dirty="0"/>
              <a:t>. Example:</a:t>
            </a:r>
          </a:p>
          <a:p>
            <a:pPr lvl="2"/>
            <a:r>
              <a:rPr lang="en-US" dirty="0"/>
              <a:t>Version 11</a:t>
            </a:r>
            <a:r>
              <a:rPr lang="en-US" b="1" dirty="0"/>
              <a:t>.1</a:t>
            </a:r>
            <a:r>
              <a:rPr lang="en-US" dirty="0"/>
              <a:t>:	</a:t>
            </a:r>
            <a:r>
              <a:rPr lang="en-US" dirty="0">
                <a:sym typeface="Wingdings" panose="05000000000000000000" pitchFamily="2" charset="2"/>
              </a:rPr>
              <a:t> ID3D11Device</a:t>
            </a:r>
            <a:r>
              <a:rPr lang="en-US" b="1" dirty="0">
                <a:sym typeface="Wingdings" panose="05000000000000000000" pitchFamily="2" charset="2"/>
              </a:rPr>
              <a:t>1</a:t>
            </a:r>
            <a:r>
              <a:rPr lang="en-US" dirty="0">
                <a:sym typeface="Wingdings" panose="05000000000000000000" pitchFamily="2" charset="2"/>
              </a:rPr>
              <a:t>, ID3D11DeviceContext</a:t>
            </a:r>
            <a:r>
              <a:rPr lang="en-US" b="1" dirty="0">
                <a:sym typeface="Wingdings" panose="05000000000000000000" pitchFamily="2" charset="2"/>
              </a:rPr>
              <a:t>1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Version 11</a:t>
            </a:r>
            <a:r>
              <a:rPr lang="en-US" b="1" dirty="0">
                <a:sym typeface="Wingdings" panose="05000000000000000000" pitchFamily="2" charset="2"/>
              </a:rPr>
              <a:t>.2</a:t>
            </a:r>
            <a:r>
              <a:rPr lang="en-US" dirty="0">
                <a:sym typeface="Wingdings" panose="05000000000000000000" pitchFamily="2" charset="2"/>
              </a:rPr>
              <a:t>:	 ID3D11Device</a:t>
            </a:r>
            <a:r>
              <a:rPr lang="en-US" b="1" dirty="0">
                <a:sym typeface="Wingdings" panose="05000000000000000000" pitchFamily="2" charset="2"/>
              </a:rPr>
              <a:t>2</a:t>
            </a:r>
            <a:r>
              <a:rPr lang="en-US" dirty="0">
                <a:sym typeface="Wingdings" panose="05000000000000000000" pitchFamily="2" charset="2"/>
              </a:rPr>
              <a:t>, ID3D11DeviceContext</a:t>
            </a:r>
            <a:r>
              <a:rPr lang="en-US" b="1" dirty="0">
                <a:sym typeface="Wingdings" panose="05000000000000000000" pitchFamily="2" charset="2"/>
              </a:rPr>
              <a:t>2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And so on …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Each update version is also represented with a respective </a:t>
            </a:r>
            <a:r>
              <a:rPr lang="en-US" b="1" dirty="0">
                <a:sym typeface="Wingdings" panose="05000000000000000000" pitchFamily="2" charset="2"/>
              </a:rPr>
              <a:t>feature level</a:t>
            </a:r>
            <a:r>
              <a:rPr lang="en-US" dirty="0">
                <a:sym typeface="Wingdings" panose="05000000000000000000" pitchFamily="2" charset="2"/>
              </a:rPr>
              <a:t> (see later).</a:t>
            </a:r>
            <a:endParaRPr lang="en-US" dirty="0"/>
          </a:p>
          <a:p>
            <a:pPr lvl="2"/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482600" y="6592698"/>
            <a:ext cx="5508425" cy="150813"/>
          </a:xfrm>
        </p:spPr>
        <p:txBody>
          <a:bodyPr>
            <a:normAutofit fontScale="25000" lnSpcReduction="20000"/>
          </a:bodyPr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71309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>
            <a:normAutofit fontScale="90000"/>
          </a:bodyPr>
          <a:lstStyle/>
          <a:p>
            <a:r>
              <a:rPr lang="en-US" kern="0" dirty="0">
                <a:latin typeface="Calibri" panose="020F0502020204030204" pitchFamily="34" charset="0"/>
                <a:cs typeface="Arial" pitchFamily="34" charset="0"/>
              </a:rPr>
              <a:t>Part III: </a:t>
            </a:r>
            <a:br>
              <a:rPr lang="en-US" kern="0" dirty="0">
                <a:latin typeface="Calibri" panose="020F0502020204030204" pitchFamily="34" charset="0"/>
                <a:cs typeface="Arial" pitchFamily="34" charset="0"/>
              </a:rPr>
            </a:br>
            <a:r>
              <a:rPr lang="en-US" kern="0" dirty="0">
                <a:latin typeface="Calibri" panose="020F0502020204030204" pitchFamily="34" charset="0"/>
                <a:cs typeface="Arial" pitchFamily="34" charset="0"/>
              </a:rPr>
              <a:t>GPU Ray-Casting  </a:t>
            </a:r>
            <a:br>
              <a:rPr lang="en-US" kern="0" dirty="0">
                <a:latin typeface="Calibri" panose="020F0502020204030204" pitchFamily="34" charset="0"/>
                <a:cs typeface="Arial" pitchFamily="34" charset="0"/>
              </a:rPr>
            </a:b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68B4EBF-0D19-05B9-04EF-B05B527348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068CCD0-5E26-36EC-26F8-9B3DBF75B24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82600" y="6592698"/>
            <a:ext cx="5508425" cy="150813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095" y="891358"/>
            <a:ext cx="5616624" cy="5042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50072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 bwMode="gray">
          <a:xfrm>
            <a:off x="482601" y="216377"/>
            <a:ext cx="9144000" cy="984885"/>
          </a:xfrm>
        </p:spPr>
        <p:txBody>
          <a:bodyPr>
            <a:normAutofit fontScale="90000"/>
          </a:bodyPr>
          <a:lstStyle/>
          <a:p>
            <a:r>
              <a:rPr lang="en-US" dirty="0"/>
              <a:t>Intro to the demo ray-caster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 bwMode="gray">
          <a:xfrm>
            <a:off x="482600" y="1630363"/>
            <a:ext cx="11160125" cy="5878532"/>
          </a:xfrm>
        </p:spPr>
        <p:txBody>
          <a:bodyPr>
            <a:spAutoFit/>
          </a:bodyPr>
          <a:lstStyle/>
          <a:p>
            <a:pPr lvl="0"/>
            <a:r>
              <a:rPr lang="en-US" b="1" dirty="0">
                <a:solidFill>
                  <a:schemeClr val="accent2"/>
                </a:solidFill>
              </a:rPr>
              <a:t>Features of the D3D11 demo ray-caster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demo</a:t>
            </a:r>
            <a:r>
              <a:rPr lang="en-US" dirty="0"/>
              <a:t> to this presentation implements a </a:t>
            </a:r>
            <a:r>
              <a:rPr lang="en-US" b="1" dirty="0"/>
              <a:t>3D volume ray-caster</a:t>
            </a:r>
            <a:r>
              <a:rPr lang="en-US" dirty="0"/>
              <a:t> based on the </a:t>
            </a:r>
            <a:r>
              <a:rPr lang="en-US" b="1" dirty="0"/>
              <a:t>Direct3D 11.0</a:t>
            </a:r>
            <a:r>
              <a:rPr lang="en-US" dirty="0"/>
              <a:t> API.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rendering mode</a:t>
            </a:r>
            <a:r>
              <a:rPr lang="en-US" dirty="0"/>
              <a:t> defaults to an interactive </a:t>
            </a:r>
            <a:r>
              <a:rPr lang="en-US" b="1" dirty="0"/>
              <a:t>3D MIP visualization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approach</a:t>
            </a:r>
            <a:r>
              <a:rPr lang="en-US" dirty="0"/>
              <a:t> for the ray-casting procedure is based on the publication of </a:t>
            </a:r>
            <a:r>
              <a:rPr lang="en-US" b="1" dirty="0" err="1"/>
              <a:t>Krüger-Westermann</a:t>
            </a:r>
            <a:r>
              <a:rPr lang="en-US" dirty="0"/>
              <a:t> (see later for details).</a:t>
            </a:r>
          </a:p>
          <a:p>
            <a:pPr lvl="1"/>
            <a:r>
              <a:rPr lang="en-US" dirty="0"/>
              <a:t>The loaded dataset is presented either with </a:t>
            </a:r>
            <a:r>
              <a:rPr lang="en-US" b="1" dirty="0"/>
              <a:t>auto-rotation</a:t>
            </a:r>
            <a:r>
              <a:rPr lang="en-US" dirty="0"/>
              <a:t> or can be </a:t>
            </a:r>
            <a:r>
              <a:rPr lang="en-US" b="1" dirty="0"/>
              <a:t>rotated manually via trackball control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Four default datasets</a:t>
            </a:r>
            <a:r>
              <a:rPr lang="en-US" dirty="0"/>
              <a:t> are provided for demonstration (2 x CT and 2 x MR), which can be switched on-the-fly during rendering.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482600" y="6592698"/>
            <a:ext cx="5508425" cy="150813"/>
          </a:xfrm>
        </p:spPr>
        <p:txBody>
          <a:bodyPr>
            <a:normAutofit fontScale="25000" lnSpcReduction="20000"/>
          </a:bodyPr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31985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 bwMode="gray">
          <a:xfrm>
            <a:off x="482601" y="216377"/>
            <a:ext cx="9144000" cy="984885"/>
          </a:xfrm>
        </p:spPr>
        <p:txBody>
          <a:bodyPr>
            <a:normAutofit fontScale="90000"/>
          </a:bodyPr>
          <a:lstStyle/>
          <a:p>
            <a:r>
              <a:rPr lang="en-US" dirty="0"/>
              <a:t>Intro to the demo ray-caster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 bwMode="gray">
          <a:xfrm>
            <a:off x="482600" y="1630363"/>
            <a:ext cx="11160125" cy="3494931"/>
          </a:xfrm>
        </p:spPr>
        <p:txBody>
          <a:bodyPr>
            <a:spAutoFit/>
          </a:bodyPr>
          <a:lstStyle/>
          <a:p>
            <a:pPr lvl="0"/>
            <a:r>
              <a:rPr lang="en-US" b="1" dirty="0">
                <a:solidFill>
                  <a:schemeClr val="accent2"/>
                </a:solidFill>
              </a:rPr>
              <a:t>Settings of the D3D11 demo ray-caster (I)</a:t>
            </a:r>
          </a:p>
          <a:p>
            <a:pPr lvl="1"/>
            <a:r>
              <a:rPr lang="en-US" b="1" i="1" dirty="0"/>
              <a:t>Rendering</a:t>
            </a:r>
          </a:p>
          <a:p>
            <a:pPr lvl="2"/>
            <a:r>
              <a:rPr lang="en-US" dirty="0"/>
              <a:t>Wireframe Mode		on/off (default)</a:t>
            </a:r>
          </a:p>
          <a:p>
            <a:pPr lvl="2"/>
            <a:r>
              <a:rPr lang="en-US" dirty="0"/>
              <a:t>Disable Culling		                  back-face culling disabled/enabled (default)</a:t>
            </a:r>
          </a:p>
          <a:p>
            <a:pPr lvl="2"/>
            <a:r>
              <a:rPr lang="en-US" i="1" dirty="0"/>
              <a:t>Render Mode</a:t>
            </a:r>
          </a:p>
          <a:p>
            <a:pPr lvl="3"/>
            <a:r>
              <a:rPr lang="en-US" dirty="0"/>
              <a:t>0				3D MIP (default)</a:t>
            </a:r>
          </a:p>
          <a:p>
            <a:pPr lvl="3"/>
            <a:r>
              <a:rPr lang="en-US" dirty="0"/>
              <a:t>1				Front-Faces (= ray entry position)</a:t>
            </a:r>
          </a:p>
          <a:p>
            <a:pPr lvl="3"/>
            <a:r>
              <a:rPr lang="en-US" dirty="0"/>
              <a:t>2 				Back-Faces (=ray exit position)</a:t>
            </a:r>
          </a:p>
          <a:p>
            <a:pPr lvl="3"/>
            <a:r>
              <a:rPr lang="en-US" dirty="0"/>
              <a:t>3 				Ray Direction (= ray direction vectors)</a:t>
            </a:r>
          </a:p>
          <a:p>
            <a:pPr lvl="2"/>
            <a:r>
              <a:rPr lang="en-US" dirty="0"/>
              <a:t>Camera Distance		camera z-position (in LHS)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482600" y="6592698"/>
            <a:ext cx="5508425" cy="150813"/>
          </a:xfrm>
        </p:spPr>
        <p:txBody>
          <a:bodyPr>
            <a:normAutofit fontScale="25000" lnSpcReduction="20000"/>
          </a:bodyPr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9471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 bwMode="gray">
          <a:xfrm>
            <a:off x="482601" y="216377"/>
            <a:ext cx="9144000" cy="984885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Direct3D 11?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 bwMode="gray">
          <a:xfrm>
            <a:off x="482600" y="1630363"/>
            <a:ext cx="11160125" cy="3908762"/>
          </a:xfrm>
        </p:spPr>
        <p:txBody>
          <a:bodyPr>
            <a:spAutoFit/>
          </a:bodyPr>
          <a:lstStyle/>
          <a:p>
            <a:pPr lvl="1"/>
            <a:r>
              <a:rPr lang="en-US" dirty="0"/>
              <a:t>Direct3D 11 provides also an </a:t>
            </a:r>
            <a:r>
              <a:rPr lang="en-US" b="1" dirty="0"/>
              <a:t>optimized CPU device (WARP device)</a:t>
            </a:r>
            <a:r>
              <a:rPr lang="en-US" dirty="0"/>
              <a:t>, which makes use of the </a:t>
            </a:r>
            <a:r>
              <a:rPr lang="en-US" b="1" dirty="0"/>
              <a:t>vector extensions</a:t>
            </a:r>
            <a:r>
              <a:rPr lang="en-US" dirty="0"/>
              <a:t> (</a:t>
            </a:r>
            <a:r>
              <a:rPr lang="en-US" dirty="0" err="1"/>
              <a:t>SSEx</a:t>
            </a:r>
            <a:r>
              <a:rPr lang="en-US" dirty="0"/>
              <a:t>, AVX, AVX2, …) of modern CPUs.</a:t>
            </a:r>
          </a:p>
          <a:p>
            <a:pPr lvl="1"/>
            <a:r>
              <a:rPr lang="en-US" dirty="0"/>
              <a:t>The development of the Direct3D feature set was </a:t>
            </a:r>
            <a:r>
              <a:rPr lang="en-US" b="1" dirty="0"/>
              <a:t>mainly driven by the needs of the computer games industry</a:t>
            </a:r>
            <a:r>
              <a:rPr lang="en-US" dirty="0"/>
              <a:t>, which pushes rendering demands to more and more realism, sustaining real-time frame rates of at least 60 FPS with full-HD resolution (1920 x 1080).</a:t>
            </a:r>
          </a:p>
          <a:p>
            <a:pPr lvl="1"/>
            <a:r>
              <a:rPr lang="en-US" dirty="0"/>
              <a:t>Beside computer games, Direct3D 11 is also used for scientific visualization, architectural visualization and product design as well as medical image visualization, CAD, 3D content creation tools and so on.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482600" y="6592698"/>
            <a:ext cx="5508425" cy="150813"/>
          </a:xfrm>
        </p:spPr>
        <p:txBody>
          <a:bodyPr>
            <a:normAutofit fontScale="25000" lnSpcReduction="20000"/>
          </a:bodyPr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19243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 bwMode="gray">
          <a:xfrm>
            <a:off x="482601" y="216377"/>
            <a:ext cx="9144000" cy="984885"/>
          </a:xfrm>
        </p:spPr>
        <p:txBody>
          <a:bodyPr>
            <a:normAutofit fontScale="90000"/>
          </a:bodyPr>
          <a:lstStyle/>
          <a:p>
            <a:r>
              <a:rPr lang="en-US" dirty="0"/>
              <a:t>Intro to the demo ray-caster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 bwMode="gray">
          <a:xfrm>
            <a:off x="482600" y="1630363"/>
            <a:ext cx="11160125" cy="4216539"/>
          </a:xfrm>
        </p:spPr>
        <p:txBody>
          <a:bodyPr>
            <a:spAutoFit/>
          </a:bodyPr>
          <a:lstStyle/>
          <a:p>
            <a:pPr lvl="0"/>
            <a:r>
              <a:rPr lang="en-US" b="1" dirty="0">
                <a:solidFill>
                  <a:schemeClr val="accent2"/>
                </a:solidFill>
              </a:rPr>
              <a:t>Settings of the D3D11 demo ray-caster (II)</a:t>
            </a:r>
          </a:p>
          <a:p>
            <a:pPr lvl="1"/>
            <a:r>
              <a:rPr lang="en-US" b="1" i="1" dirty="0"/>
              <a:t>Ray-Casting</a:t>
            </a:r>
          </a:p>
          <a:p>
            <a:pPr lvl="2"/>
            <a:r>
              <a:rPr lang="en-US" dirty="0"/>
              <a:t>Sampling Step Size		sampling step size related to bounding box</a:t>
            </a:r>
          </a:p>
          <a:p>
            <a:pPr lvl="2"/>
            <a:r>
              <a:rPr lang="en-US" dirty="0"/>
              <a:t>Maximum Samples per Ray	max. samples per ray per single pixel to calculate</a:t>
            </a:r>
          </a:p>
          <a:p>
            <a:pPr lvl="1"/>
            <a:r>
              <a:rPr lang="en-US" b="1" i="1" dirty="0"/>
              <a:t>Animation</a:t>
            </a:r>
          </a:p>
          <a:p>
            <a:pPr lvl="2"/>
            <a:r>
              <a:rPr lang="en-US" dirty="0"/>
              <a:t>Animate			on (default)/off</a:t>
            </a:r>
          </a:p>
          <a:p>
            <a:pPr lvl="2"/>
            <a:r>
              <a:rPr lang="en-US" dirty="0"/>
              <a:t>Animation Speed		speed factor for auto-rotation speed</a:t>
            </a:r>
          </a:p>
          <a:p>
            <a:pPr lvl="2"/>
            <a:r>
              <a:rPr lang="en-US" dirty="0"/>
              <a:t>Target Frame-Rate (FPS)	max. render frame-rate in frames per second (FPS)</a:t>
            </a:r>
          </a:p>
          <a:p>
            <a:pPr lvl="2"/>
            <a:r>
              <a:rPr lang="en-US" dirty="0"/>
              <a:t>Lock to Target Frame-Rate	on/off (default) – lock the renderer to max. FPS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482600" y="6592698"/>
            <a:ext cx="5508425" cy="150813"/>
          </a:xfrm>
        </p:spPr>
        <p:txBody>
          <a:bodyPr>
            <a:normAutofit fontScale="25000" lnSpcReduction="20000"/>
          </a:bodyPr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9129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 bwMode="gray">
          <a:xfrm>
            <a:off x="482601" y="216377"/>
            <a:ext cx="9144000" cy="984885"/>
          </a:xfrm>
        </p:spPr>
        <p:txBody>
          <a:bodyPr>
            <a:normAutofit fontScale="90000"/>
          </a:bodyPr>
          <a:lstStyle/>
          <a:p>
            <a:r>
              <a:rPr lang="en-US" dirty="0"/>
              <a:t>Intro to the demo ray-caster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 bwMode="gray">
          <a:xfrm>
            <a:off x="482600" y="1630363"/>
            <a:ext cx="11160125" cy="3765133"/>
          </a:xfrm>
        </p:spPr>
        <p:txBody>
          <a:bodyPr>
            <a:spAutoFit/>
          </a:bodyPr>
          <a:lstStyle/>
          <a:p>
            <a:pPr lvl="0"/>
            <a:r>
              <a:rPr lang="en-US" b="1" dirty="0">
                <a:solidFill>
                  <a:schemeClr val="accent2"/>
                </a:solidFill>
              </a:rPr>
              <a:t>Settings of the D3D11 demo ray-caster (III)</a:t>
            </a:r>
            <a:endParaRPr lang="en-US" dirty="0"/>
          </a:p>
          <a:p>
            <a:pPr lvl="1"/>
            <a:r>
              <a:rPr lang="en-US" b="1" i="1" dirty="0"/>
              <a:t>Animation (continued)</a:t>
            </a:r>
          </a:p>
          <a:p>
            <a:pPr lvl="2"/>
            <a:r>
              <a:rPr lang="en-US" dirty="0"/>
              <a:t>Trackball control		manual rotation (works only if </a:t>
            </a:r>
            <a:r>
              <a:rPr lang="en-US" b="1" dirty="0"/>
              <a:t>Animate</a:t>
            </a:r>
            <a:r>
              <a:rPr lang="en-US" dirty="0"/>
              <a:t> is </a:t>
            </a:r>
            <a:r>
              <a:rPr lang="en-US" b="1" dirty="0"/>
              <a:t>off</a:t>
            </a:r>
            <a:r>
              <a:rPr lang="en-US" dirty="0"/>
              <a:t>!)</a:t>
            </a:r>
          </a:p>
          <a:p>
            <a:pPr lvl="2"/>
            <a:r>
              <a:rPr lang="en-US" dirty="0"/>
              <a:t>Rotate X			auto-rotation around x axis on (default)/off</a:t>
            </a:r>
          </a:p>
          <a:p>
            <a:pPr lvl="2"/>
            <a:r>
              <a:rPr lang="en-US" dirty="0"/>
              <a:t>Rotate Y			auto-rotation around y axis on (default)/off</a:t>
            </a:r>
          </a:p>
          <a:p>
            <a:pPr lvl="2"/>
            <a:r>
              <a:rPr lang="en-US" dirty="0"/>
              <a:t>Rotate Z			auto-rotation around z axis on/off (default)</a:t>
            </a:r>
          </a:p>
          <a:p>
            <a:pPr lvl="1"/>
            <a:r>
              <a:rPr lang="en-US" b="1" i="1" dirty="0"/>
              <a:t>Dataset</a:t>
            </a:r>
          </a:p>
          <a:p>
            <a:pPr lvl="2"/>
            <a:r>
              <a:rPr lang="en-US" dirty="0"/>
              <a:t>Load one of the four demo datasets with single click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482600" y="6592698"/>
            <a:ext cx="5508425" cy="150813"/>
          </a:xfrm>
        </p:spPr>
        <p:txBody>
          <a:bodyPr>
            <a:normAutofit fontScale="25000" lnSpcReduction="20000"/>
          </a:bodyPr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73350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Intro to the demo ray-caster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14E90D4-745F-0D04-86FD-97F3209BFF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445"/>
            <a:ext cx="12171135" cy="65926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52599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 bwMode="gray">
          <a:xfrm>
            <a:off x="482601" y="216377"/>
            <a:ext cx="9144000" cy="984885"/>
          </a:xfrm>
        </p:spPr>
        <p:txBody>
          <a:bodyPr>
            <a:normAutofit fontScale="90000"/>
          </a:bodyPr>
          <a:lstStyle/>
          <a:p>
            <a:r>
              <a:rPr lang="en-US" dirty="0"/>
              <a:t>Intro to the demo ray-caster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 bwMode="gray">
          <a:xfrm>
            <a:off x="482600" y="1630363"/>
            <a:ext cx="11160125" cy="4370427"/>
          </a:xfrm>
        </p:spPr>
        <p:txBody>
          <a:bodyPr>
            <a:spAutoFit/>
          </a:bodyPr>
          <a:lstStyle/>
          <a:p>
            <a:pPr lvl="0"/>
            <a:r>
              <a:rPr lang="en-US" b="1" dirty="0">
                <a:solidFill>
                  <a:schemeClr val="accent2"/>
                </a:solidFill>
              </a:rPr>
              <a:t>How does ray-casting work?</a:t>
            </a:r>
          </a:p>
          <a:p>
            <a:pPr lvl="1"/>
            <a:r>
              <a:rPr lang="en-US" dirty="0"/>
              <a:t>A </a:t>
            </a:r>
            <a:r>
              <a:rPr lang="en-US" b="1" dirty="0"/>
              <a:t>ray is casted</a:t>
            </a:r>
            <a:r>
              <a:rPr lang="en-US" dirty="0"/>
              <a:t> from the </a:t>
            </a:r>
            <a:r>
              <a:rPr lang="en-US" b="1" dirty="0"/>
              <a:t>view-point through the 2D view-plane</a:t>
            </a:r>
            <a:r>
              <a:rPr lang="en-US" dirty="0"/>
              <a:t> for each pixel of this plane.</a:t>
            </a:r>
          </a:p>
          <a:p>
            <a:pPr lvl="1"/>
            <a:r>
              <a:rPr lang="en-US" dirty="0"/>
              <a:t>For each ray an </a:t>
            </a:r>
            <a:r>
              <a:rPr lang="en-US" b="1" dirty="0"/>
              <a:t>intersection test with the bounding-box</a:t>
            </a:r>
            <a:r>
              <a:rPr lang="en-US" dirty="0"/>
              <a:t> of the volume is done.</a:t>
            </a:r>
          </a:p>
          <a:p>
            <a:pPr lvl="1"/>
            <a:r>
              <a:rPr lang="en-US" dirty="0"/>
              <a:t>If the ray hits the box, </a:t>
            </a:r>
            <a:r>
              <a:rPr lang="en-US" b="1" dirty="0"/>
              <a:t>resampling along the ray</a:t>
            </a:r>
            <a:r>
              <a:rPr lang="en-US" dirty="0"/>
              <a:t> within the volume bounding-box is performed.</a:t>
            </a:r>
          </a:p>
          <a:p>
            <a:pPr lvl="1"/>
            <a:r>
              <a:rPr lang="en-US" dirty="0"/>
              <a:t>Depending on the intended rendering mode, </a:t>
            </a:r>
            <a:r>
              <a:rPr lang="en-US" b="1" dirty="0"/>
              <a:t>shading and compositing of the samples</a:t>
            </a:r>
            <a:r>
              <a:rPr lang="en-US" dirty="0"/>
              <a:t> along the ray is performed.</a:t>
            </a:r>
          </a:p>
          <a:p>
            <a:pPr lvl="1"/>
            <a:r>
              <a:rPr lang="en-US" dirty="0"/>
              <a:t>For </a:t>
            </a:r>
            <a:r>
              <a:rPr lang="en-US" b="1" dirty="0"/>
              <a:t>3D MIP</a:t>
            </a:r>
            <a:r>
              <a:rPr lang="en-US" dirty="0"/>
              <a:t> we simply </a:t>
            </a:r>
            <a:r>
              <a:rPr lang="en-US" b="1" dirty="0"/>
              <a:t>store the maximum intensity</a:t>
            </a:r>
            <a:r>
              <a:rPr lang="en-US" dirty="0"/>
              <a:t> value for 2D projection.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482600" y="6592698"/>
            <a:ext cx="5508425" cy="150813"/>
          </a:xfrm>
        </p:spPr>
        <p:txBody>
          <a:bodyPr>
            <a:normAutofit fontScale="25000" lnSpcReduction="20000"/>
          </a:bodyPr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1830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 bwMode="gray">
          <a:xfrm>
            <a:off x="482601" y="216377"/>
            <a:ext cx="9144000" cy="984885"/>
          </a:xfrm>
        </p:spPr>
        <p:txBody>
          <a:bodyPr>
            <a:normAutofit fontScale="90000"/>
          </a:bodyPr>
          <a:lstStyle/>
          <a:p>
            <a:r>
              <a:rPr lang="en-US" dirty="0"/>
              <a:t>Intro to the demo ray-caster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 bwMode="gray">
          <a:xfrm>
            <a:off x="482600" y="1630363"/>
            <a:ext cx="11160125" cy="400110"/>
          </a:xfrm>
        </p:spPr>
        <p:txBody>
          <a:bodyPr>
            <a:spAutoFit/>
          </a:bodyPr>
          <a:lstStyle/>
          <a:p>
            <a:pPr lvl="0"/>
            <a:r>
              <a:rPr lang="en-US" b="1" dirty="0">
                <a:solidFill>
                  <a:schemeClr val="accent2"/>
                </a:solidFill>
              </a:rPr>
              <a:t>How does ray-casting work?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482600" y="6592698"/>
            <a:ext cx="5508425" cy="150813"/>
          </a:xfrm>
        </p:spPr>
        <p:txBody>
          <a:bodyPr>
            <a:normAutofit fontScale="25000" lnSpcReduction="20000"/>
          </a:bodyPr>
          <a:lstStyle/>
          <a:p>
            <a:endParaRPr lang="en-US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839" y="2133650"/>
            <a:ext cx="6430273" cy="40725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feld 4"/>
          <p:cNvSpPr txBox="1"/>
          <p:nvPr/>
        </p:nvSpPr>
        <p:spPr>
          <a:xfrm>
            <a:off x="3632356" y="6206156"/>
            <a:ext cx="531523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600" dirty="0"/>
              <a:t>Image </a:t>
            </a:r>
            <a:r>
              <a:rPr lang="de-DE" sz="1600" dirty="0" err="1"/>
              <a:t>source</a:t>
            </a:r>
            <a:r>
              <a:rPr lang="de-DE" sz="1600" dirty="0"/>
              <a:t>: Real-Time Volume Graphics, ISBN: 1-56881-266-3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7287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 bwMode="gray">
          <a:xfrm>
            <a:off x="482601" y="216377"/>
            <a:ext cx="9144000" cy="98488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Krüger-Westermann</a:t>
            </a:r>
            <a:r>
              <a:rPr lang="en-US" dirty="0"/>
              <a:t> approach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 bwMode="gray">
          <a:xfrm>
            <a:off x="482600" y="1630363"/>
            <a:ext cx="11160125" cy="4616648"/>
          </a:xfrm>
        </p:spPr>
        <p:txBody>
          <a:bodyPr>
            <a:spAutoFit/>
          </a:bodyPr>
          <a:lstStyle/>
          <a:p>
            <a:pPr lvl="1"/>
            <a:r>
              <a:rPr lang="en-US" b="1" dirty="0"/>
              <a:t>Instead of performing the ray-box intersection test</a:t>
            </a:r>
            <a:r>
              <a:rPr lang="en-US" dirty="0"/>
              <a:t> for each casted ray, this optimized setup does the following to produce the sampling rays:</a:t>
            </a:r>
          </a:p>
          <a:p>
            <a:pPr lvl="1"/>
            <a:r>
              <a:rPr lang="en-US" dirty="0"/>
              <a:t>Render the </a:t>
            </a:r>
            <a:r>
              <a:rPr lang="en-US" b="1" dirty="0"/>
              <a:t>front faces</a:t>
            </a:r>
            <a:r>
              <a:rPr lang="en-US" dirty="0"/>
              <a:t> of the volume bounding-box </a:t>
            </a:r>
            <a:r>
              <a:rPr lang="en-US" b="1" dirty="0"/>
              <a:t>into a 2D texture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Then </a:t>
            </a:r>
            <a:r>
              <a:rPr lang="en-US" b="1" dirty="0"/>
              <a:t>switch on front-face culling</a:t>
            </a:r>
            <a:r>
              <a:rPr lang="en-US" dirty="0"/>
              <a:t> and render the </a:t>
            </a:r>
            <a:r>
              <a:rPr lang="en-US" b="1" dirty="0"/>
              <a:t>back faces</a:t>
            </a:r>
            <a:r>
              <a:rPr lang="en-US" dirty="0"/>
              <a:t> of the volume bounding-box </a:t>
            </a:r>
            <a:r>
              <a:rPr lang="en-US" b="1" dirty="0"/>
              <a:t>into a further 2D texture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front-face texture represents the </a:t>
            </a:r>
            <a:r>
              <a:rPr lang="en-US" b="1" dirty="0"/>
              <a:t>ray entry positions</a:t>
            </a:r>
            <a:r>
              <a:rPr lang="en-US" dirty="0"/>
              <a:t>, the back-face texture holds the </a:t>
            </a:r>
            <a:r>
              <a:rPr lang="en-US" b="1" dirty="0"/>
              <a:t>ray exit positions</a:t>
            </a:r>
            <a:r>
              <a:rPr lang="en-US" dirty="0"/>
              <a:t> </a:t>
            </a:r>
            <a:r>
              <a:rPr lang="en-US" b="1" dirty="0"/>
              <a:t>in normalized 3D texture coordinates</a:t>
            </a:r>
            <a:r>
              <a:rPr lang="en-US" dirty="0"/>
              <a:t> from (0, 0, 0) to (1, 1, 1).</a:t>
            </a:r>
          </a:p>
          <a:p>
            <a:pPr lvl="1"/>
            <a:r>
              <a:rPr lang="en-US" dirty="0"/>
              <a:t>In the ray casting pixel </a:t>
            </a:r>
            <a:r>
              <a:rPr lang="en-US" dirty="0" err="1"/>
              <a:t>shader</a:t>
            </a:r>
            <a:r>
              <a:rPr lang="en-US" dirty="0"/>
              <a:t> it is now very simple to calculate the ray direction. </a:t>
            </a:r>
            <a:r>
              <a:rPr lang="en-US" b="1" dirty="0"/>
              <a:t>Simply subtract the entry position from the exit position to get the ray</a:t>
            </a:r>
            <a:r>
              <a:rPr lang="en-US" dirty="0"/>
              <a:t>.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482600" y="6592698"/>
            <a:ext cx="5508425" cy="150813"/>
          </a:xfrm>
        </p:spPr>
        <p:txBody>
          <a:bodyPr>
            <a:normAutofit fontScale="25000" lnSpcReduction="20000"/>
          </a:bodyPr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50109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 bwMode="gray">
          <a:xfrm>
            <a:off x="482601" y="216377"/>
            <a:ext cx="9144000" cy="98488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Krüger-Westermann</a:t>
            </a:r>
            <a:r>
              <a:rPr lang="en-US" dirty="0"/>
              <a:t> approach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19" y="1773610"/>
            <a:ext cx="3343742" cy="31341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991" y="1773610"/>
            <a:ext cx="3343742" cy="31341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455" y="1773610"/>
            <a:ext cx="3343742" cy="31341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hteck 6"/>
          <p:cNvSpPr/>
          <p:nvPr/>
        </p:nvSpPr>
        <p:spPr>
          <a:xfrm>
            <a:off x="3794919" y="2879026"/>
            <a:ext cx="4026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de-DE" sz="5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</a:t>
            </a:r>
          </a:p>
        </p:txBody>
      </p:sp>
      <p:sp>
        <p:nvSpPr>
          <p:cNvPr id="10" name="Rechteck 9"/>
          <p:cNvSpPr/>
          <p:nvPr/>
        </p:nvSpPr>
        <p:spPr>
          <a:xfrm>
            <a:off x="7971383" y="2879026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de-DE" sz="5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=</a:t>
            </a:r>
          </a:p>
        </p:txBody>
      </p:sp>
      <p:sp>
        <p:nvSpPr>
          <p:cNvPr id="11" name="Rechteck 10"/>
          <p:cNvSpPr/>
          <p:nvPr/>
        </p:nvSpPr>
        <p:spPr>
          <a:xfrm>
            <a:off x="407945" y="5013970"/>
            <a:ext cx="291688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de-DE" sz="28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Ray </a:t>
            </a:r>
            <a:r>
              <a:rPr lang="de-DE" sz="2800" b="1" cap="none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exit</a:t>
            </a:r>
            <a:r>
              <a:rPr lang="de-DE" sz="28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de-DE" sz="2800" b="1" cap="none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positions</a:t>
            </a:r>
            <a:endParaRPr lang="de-DE" sz="28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4532635" y="5013970"/>
            <a:ext cx="316445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de-DE" sz="28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Ray </a:t>
            </a:r>
            <a:r>
              <a:rPr lang="de-DE" sz="2800" b="1" cap="none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entry</a:t>
            </a:r>
            <a:r>
              <a:rPr lang="de-DE" sz="28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de-DE" sz="2800" b="1" cap="none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positions</a:t>
            </a:r>
            <a:endParaRPr lang="de-DE" sz="28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8571593" y="5013970"/>
            <a:ext cx="343946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de-DE" sz="28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Ray </a:t>
            </a:r>
            <a:r>
              <a:rPr lang="de-DE" sz="2800" b="1" cap="none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direction</a:t>
            </a:r>
            <a:r>
              <a:rPr lang="de-DE" sz="28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de-DE" sz="2800" b="1" cap="none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vectors</a:t>
            </a:r>
            <a:endParaRPr lang="de-DE" sz="28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657" y="837506"/>
            <a:ext cx="6018735" cy="56414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263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 bwMode="gray">
          <a:xfrm>
            <a:off x="482601" y="216377"/>
            <a:ext cx="9144000" cy="984885"/>
          </a:xfrm>
        </p:spPr>
        <p:txBody>
          <a:bodyPr>
            <a:normAutofit fontScale="90000"/>
          </a:bodyPr>
          <a:lstStyle/>
          <a:p>
            <a:r>
              <a:rPr lang="en-US" dirty="0"/>
              <a:t>Transform setup in the demo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 bwMode="gray">
          <a:xfrm>
            <a:off x="482600" y="1630363"/>
            <a:ext cx="11160125" cy="4524315"/>
          </a:xfrm>
        </p:spPr>
        <p:txBody>
          <a:bodyPr>
            <a:spAutoFit/>
          </a:bodyPr>
          <a:lstStyle/>
          <a:p>
            <a:pPr lvl="0"/>
            <a:r>
              <a:rPr lang="en-US" b="1" dirty="0">
                <a:solidFill>
                  <a:schemeClr val="accent2"/>
                </a:solidFill>
              </a:rPr>
              <a:t>Geometry setup of the bounding cube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bounding cube is initialized</a:t>
            </a:r>
            <a:r>
              <a:rPr lang="en-US" dirty="0"/>
              <a:t> as unit-cube in the range </a:t>
            </a:r>
            <a:r>
              <a:rPr lang="en-US" b="1" dirty="0"/>
              <a:t>(-0.5, -0.5, -0.5) to (0.5, 0.5, 0.5)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origin</a:t>
            </a:r>
            <a:r>
              <a:rPr lang="en-US" dirty="0"/>
              <a:t> of local space is the </a:t>
            </a:r>
            <a:r>
              <a:rPr lang="en-US" b="1" dirty="0"/>
              <a:t>center of the cube</a:t>
            </a:r>
            <a:r>
              <a:rPr lang="en-US" dirty="0"/>
              <a:t>: (0.0, 0.0, 0.0).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center</a:t>
            </a:r>
            <a:r>
              <a:rPr lang="en-US" dirty="0"/>
              <a:t> is the </a:t>
            </a:r>
            <a:r>
              <a:rPr lang="en-US" b="1" dirty="0"/>
              <a:t>pivot point for rotations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Each of the </a:t>
            </a:r>
            <a:r>
              <a:rPr lang="en-US" b="1" dirty="0"/>
              <a:t>six faces</a:t>
            </a:r>
            <a:r>
              <a:rPr lang="en-US" dirty="0"/>
              <a:t> of the cube is made of </a:t>
            </a:r>
            <a:r>
              <a:rPr lang="en-US" b="1" dirty="0"/>
              <a:t>two triangles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vertex definition (index) winding order</a:t>
            </a:r>
            <a:r>
              <a:rPr lang="en-US" dirty="0"/>
              <a:t> of the triangles </a:t>
            </a:r>
            <a:r>
              <a:rPr lang="en-US" b="1" dirty="0"/>
              <a:t>is clock-wise (CW)</a:t>
            </a:r>
            <a:r>
              <a:rPr lang="en-US" dirty="0"/>
              <a:t> to mark the face as </a:t>
            </a:r>
            <a:r>
              <a:rPr lang="en-US" b="1" dirty="0"/>
              <a:t>front-face in a LHS</a:t>
            </a:r>
            <a:r>
              <a:rPr lang="en-US" dirty="0"/>
              <a:t> coordinate system.</a:t>
            </a:r>
          </a:p>
          <a:p>
            <a:pPr lvl="1"/>
            <a:r>
              <a:rPr lang="en-US" dirty="0"/>
              <a:t>We use an </a:t>
            </a:r>
            <a:r>
              <a:rPr lang="en-US" b="1" dirty="0"/>
              <a:t>index-buffer</a:t>
            </a:r>
            <a:r>
              <a:rPr lang="en-US" dirty="0"/>
              <a:t> to </a:t>
            </a:r>
            <a:r>
              <a:rPr lang="en-US" b="1" dirty="0"/>
              <a:t>avoid duplicate</a:t>
            </a:r>
            <a:r>
              <a:rPr lang="en-US" dirty="0"/>
              <a:t> definition of </a:t>
            </a:r>
            <a:r>
              <a:rPr lang="en-US" b="1" dirty="0"/>
              <a:t>adjacent vertices</a:t>
            </a:r>
            <a:r>
              <a:rPr lang="en-US" dirty="0"/>
              <a:t>.  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482600" y="6592698"/>
            <a:ext cx="5508425" cy="150813"/>
          </a:xfrm>
        </p:spPr>
        <p:txBody>
          <a:bodyPr>
            <a:normAutofit fontScale="25000" lnSpcReduction="20000"/>
          </a:bodyPr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43416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 bwMode="gray">
          <a:xfrm>
            <a:off x="482601" y="216377"/>
            <a:ext cx="9144000" cy="984885"/>
          </a:xfrm>
        </p:spPr>
        <p:txBody>
          <a:bodyPr>
            <a:normAutofit fontScale="90000"/>
          </a:bodyPr>
          <a:lstStyle/>
          <a:p>
            <a:r>
              <a:rPr lang="en-US" dirty="0"/>
              <a:t>Transform setup in the demo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 bwMode="gray">
          <a:xfrm>
            <a:off x="507752" y="693490"/>
            <a:ext cx="11160125" cy="400110"/>
          </a:xfrm>
        </p:spPr>
        <p:txBody>
          <a:bodyPr>
            <a:spAutoFit/>
          </a:bodyPr>
          <a:lstStyle/>
          <a:p>
            <a:pPr lvl="0"/>
            <a:r>
              <a:rPr lang="en-US" b="1" dirty="0">
                <a:solidFill>
                  <a:schemeClr val="accent2"/>
                </a:solidFill>
              </a:rPr>
              <a:t>Bounding Cube – geometry setup using vertex- and index-buffer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482600" y="6592698"/>
            <a:ext cx="5508425" cy="150813"/>
          </a:xfrm>
        </p:spPr>
        <p:txBody>
          <a:bodyPr>
            <a:normAutofit fontScale="25000" lnSpcReduction="20000"/>
          </a:bodyPr>
          <a:lstStyle/>
          <a:p>
            <a:endParaRPr lang="en-US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53" y="1178045"/>
            <a:ext cx="9638333" cy="52463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hteck 3"/>
          <p:cNvSpPr/>
          <p:nvPr/>
        </p:nvSpPr>
        <p:spPr>
          <a:xfrm>
            <a:off x="2210743" y="4263664"/>
            <a:ext cx="223224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de-DE" sz="2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(-0.5,-0.5,-0.5)</a:t>
            </a:r>
            <a:endParaRPr lang="de-DE" sz="2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8475439" y="1557586"/>
            <a:ext cx="194421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de-DE" sz="2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(0.5,0.5,0.5)</a:t>
            </a:r>
            <a:endParaRPr lang="de-DE" sz="2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6460181" y="3256161"/>
            <a:ext cx="50309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de-DE" sz="2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X</a:t>
            </a:r>
            <a:endParaRPr lang="de-DE" sz="2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5956125" y="2392065"/>
            <a:ext cx="50309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de-DE" sz="2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Y</a:t>
            </a:r>
          </a:p>
        </p:txBody>
      </p:sp>
      <p:sp>
        <p:nvSpPr>
          <p:cNvPr id="12" name="Rechteck 11"/>
          <p:cNvSpPr/>
          <p:nvPr/>
        </p:nvSpPr>
        <p:spPr>
          <a:xfrm>
            <a:off x="6460181" y="2853730"/>
            <a:ext cx="50309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de-DE" sz="2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Z</a:t>
            </a:r>
          </a:p>
        </p:txBody>
      </p:sp>
      <p:sp>
        <p:nvSpPr>
          <p:cNvPr id="5" name="Flowchart: Connector 4"/>
          <p:cNvSpPr/>
          <p:nvPr/>
        </p:nvSpPr>
        <p:spPr bwMode="auto">
          <a:xfrm>
            <a:off x="4427089" y="4389751"/>
            <a:ext cx="144016" cy="144000"/>
          </a:xfrm>
          <a:prstGeom prst="flowChartConnector">
            <a:avLst/>
          </a:prstGeom>
          <a:noFill/>
          <a:ln w="25400">
            <a:solidFill>
              <a:srgbClr val="B9507D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de-DE"/>
          </a:p>
        </p:txBody>
      </p:sp>
      <p:sp>
        <p:nvSpPr>
          <p:cNvPr id="13" name="Flowchart: Connector 12"/>
          <p:cNvSpPr/>
          <p:nvPr/>
        </p:nvSpPr>
        <p:spPr bwMode="auto">
          <a:xfrm>
            <a:off x="4026845" y="1805863"/>
            <a:ext cx="144016" cy="144000"/>
          </a:xfrm>
          <a:prstGeom prst="flowChartConnector">
            <a:avLst/>
          </a:prstGeom>
          <a:noFill/>
          <a:ln w="25400">
            <a:solidFill>
              <a:srgbClr val="B9507D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de-DE"/>
          </a:p>
        </p:txBody>
      </p:sp>
      <p:sp>
        <p:nvSpPr>
          <p:cNvPr id="14" name="Flowchart: Connector 13"/>
          <p:cNvSpPr/>
          <p:nvPr/>
        </p:nvSpPr>
        <p:spPr bwMode="auto">
          <a:xfrm>
            <a:off x="5786841" y="1981234"/>
            <a:ext cx="144016" cy="144000"/>
          </a:xfrm>
          <a:prstGeom prst="flowChartConnector">
            <a:avLst/>
          </a:prstGeom>
          <a:noFill/>
          <a:ln w="25400">
            <a:solidFill>
              <a:srgbClr val="B9507D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de-DE"/>
          </a:p>
        </p:txBody>
      </p:sp>
      <p:sp>
        <p:nvSpPr>
          <p:cNvPr id="15" name="Flowchart: Connector 14"/>
          <p:cNvSpPr/>
          <p:nvPr/>
        </p:nvSpPr>
        <p:spPr bwMode="auto">
          <a:xfrm>
            <a:off x="5899053" y="5749070"/>
            <a:ext cx="144016" cy="144000"/>
          </a:xfrm>
          <a:prstGeom prst="flowChartConnector">
            <a:avLst/>
          </a:prstGeom>
          <a:noFill/>
          <a:ln w="25400">
            <a:solidFill>
              <a:srgbClr val="B9507D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de-DE"/>
          </a:p>
        </p:txBody>
      </p:sp>
      <p:sp>
        <p:nvSpPr>
          <p:cNvPr id="16" name="Flowchart: Connector 15"/>
          <p:cNvSpPr/>
          <p:nvPr/>
        </p:nvSpPr>
        <p:spPr bwMode="auto">
          <a:xfrm>
            <a:off x="7915277" y="4518314"/>
            <a:ext cx="144016" cy="144000"/>
          </a:xfrm>
          <a:prstGeom prst="flowChartConnector">
            <a:avLst/>
          </a:prstGeom>
          <a:noFill/>
          <a:ln w="25400">
            <a:solidFill>
              <a:srgbClr val="B9507D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de-DE"/>
          </a:p>
        </p:txBody>
      </p:sp>
      <p:sp>
        <p:nvSpPr>
          <p:cNvPr id="17" name="Flowchart: Connector 16"/>
          <p:cNvSpPr/>
          <p:nvPr/>
        </p:nvSpPr>
        <p:spPr bwMode="auto">
          <a:xfrm>
            <a:off x="6251142" y="3757581"/>
            <a:ext cx="144016" cy="144000"/>
          </a:xfrm>
          <a:prstGeom prst="flowChartConnector">
            <a:avLst/>
          </a:prstGeom>
          <a:noFill/>
          <a:ln w="25400">
            <a:solidFill>
              <a:srgbClr val="B9507D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de-DE"/>
          </a:p>
        </p:txBody>
      </p:sp>
      <p:sp>
        <p:nvSpPr>
          <p:cNvPr id="18" name="Flowchart: Connector 17"/>
          <p:cNvSpPr/>
          <p:nvPr/>
        </p:nvSpPr>
        <p:spPr bwMode="auto">
          <a:xfrm>
            <a:off x="8307570" y="1822663"/>
            <a:ext cx="144016" cy="144000"/>
          </a:xfrm>
          <a:prstGeom prst="flowChartConnector">
            <a:avLst/>
          </a:prstGeom>
          <a:noFill/>
          <a:ln w="25400">
            <a:solidFill>
              <a:srgbClr val="B9507D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de-DE"/>
          </a:p>
        </p:txBody>
      </p:sp>
      <p:sp>
        <p:nvSpPr>
          <p:cNvPr id="19" name="Flowchart: Connector 18"/>
          <p:cNvSpPr/>
          <p:nvPr/>
        </p:nvSpPr>
        <p:spPr bwMode="auto">
          <a:xfrm>
            <a:off x="6247856" y="1732320"/>
            <a:ext cx="144016" cy="144000"/>
          </a:xfrm>
          <a:prstGeom prst="flowChartConnector">
            <a:avLst/>
          </a:prstGeom>
          <a:noFill/>
          <a:ln w="25400">
            <a:solidFill>
              <a:srgbClr val="B9507D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de-DE"/>
          </a:p>
        </p:txBody>
      </p:sp>
      <p:sp>
        <p:nvSpPr>
          <p:cNvPr id="6" name="Rectangle 5"/>
          <p:cNvSpPr/>
          <p:nvPr/>
        </p:nvSpPr>
        <p:spPr>
          <a:xfrm>
            <a:off x="3667838" y="1530917"/>
            <a:ext cx="42351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16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V0</a:t>
            </a:r>
            <a:endParaRPr lang="en-US" sz="1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435784" y="1708084"/>
            <a:ext cx="42351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16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V1</a:t>
            </a:r>
            <a:endParaRPr lang="en-US" sz="1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956064" y="1546819"/>
            <a:ext cx="42351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16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V2</a:t>
            </a:r>
            <a:endParaRPr lang="en-US" sz="1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898603" y="1459358"/>
            <a:ext cx="42351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16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V3</a:t>
            </a:r>
            <a:endParaRPr lang="en-US" sz="1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075583" y="4106405"/>
            <a:ext cx="42351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16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V4</a:t>
            </a:r>
            <a:endParaRPr lang="en-US" sz="1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547547" y="5475904"/>
            <a:ext cx="42351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16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V5</a:t>
            </a:r>
            <a:endParaRPr lang="en-US" sz="1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563322" y="4240674"/>
            <a:ext cx="42351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16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V6</a:t>
            </a:r>
            <a:endParaRPr lang="en-US" sz="1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899636" y="3492382"/>
            <a:ext cx="42351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16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V7</a:t>
            </a:r>
            <a:endParaRPr lang="en-US" sz="1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423" y="2495823"/>
            <a:ext cx="3444721" cy="2133898"/>
          </a:xfrm>
          <a:prstGeom prst="rect">
            <a:avLst/>
          </a:prstGeom>
          <a:ln>
            <a:solidFill>
              <a:srgbClr val="BE82A5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30" name="Straight Connector 29"/>
          <p:cNvCxnSpPr/>
          <p:nvPr/>
        </p:nvCxnSpPr>
        <p:spPr>
          <a:xfrm>
            <a:off x="5859298" y="2053234"/>
            <a:ext cx="111763" cy="3767836"/>
          </a:xfrm>
          <a:prstGeom prst="line">
            <a:avLst/>
          </a:prstGeom>
          <a:ln w="508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4098853" y="1894663"/>
            <a:ext cx="1872208" cy="3926407"/>
          </a:xfrm>
          <a:prstGeom prst="line">
            <a:avLst/>
          </a:prstGeom>
          <a:ln w="508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091351" y="1869471"/>
            <a:ext cx="1767947" cy="183763"/>
          </a:xfrm>
          <a:prstGeom prst="line">
            <a:avLst/>
          </a:prstGeom>
          <a:ln w="508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ircular Arrow 34"/>
          <p:cNvSpPr/>
          <p:nvPr/>
        </p:nvSpPr>
        <p:spPr bwMode="auto">
          <a:xfrm rot="5400000">
            <a:off x="4417262" y="2286388"/>
            <a:ext cx="1116124" cy="1134684"/>
          </a:xfrm>
          <a:prstGeom prst="circular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de-DE"/>
          </a:p>
        </p:txBody>
      </p:sp>
      <p:sp>
        <p:nvSpPr>
          <p:cNvPr id="36" name="Left Arrow 35"/>
          <p:cNvSpPr/>
          <p:nvPr/>
        </p:nvSpPr>
        <p:spPr bwMode="auto">
          <a:xfrm rot="20654816">
            <a:off x="3491862" y="3075846"/>
            <a:ext cx="1656184" cy="144016"/>
          </a:xfrm>
          <a:prstGeom prst="lef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de-DE"/>
          </a:p>
        </p:txBody>
      </p:sp>
      <p:sp>
        <p:nvSpPr>
          <p:cNvPr id="37" name="Rectangle 36"/>
          <p:cNvSpPr/>
          <p:nvPr/>
        </p:nvSpPr>
        <p:spPr>
          <a:xfrm>
            <a:off x="2786807" y="3492382"/>
            <a:ext cx="194546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Face Normal </a:t>
            </a:r>
            <a:r>
              <a:rPr lang="en-US" sz="2000" b="1" cap="none" spc="0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Vec</a:t>
            </a:r>
            <a:endParaRPr lang="en-US" sz="20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97" y="1940575"/>
            <a:ext cx="2118656" cy="3429479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9" name="TextBox 38"/>
          <p:cNvSpPr txBox="1"/>
          <p:nvPr/>
        </p:nvSpPr>
        <p:spPr>
          <a:xfrm>
            <a:off x="466200" y="3084213"/>
            <a:ext cx="648000" cy="216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none" lIns="0" tIns="0" rIns="0" bIns="0" rtlCol="0">
            <a:spAutoFit/>
          </a:bodyPr>
          <a:lstStyle/>
          <a:p>
            <a:r>
              <a:rPr lang="en-US" sz="1600" dirty="0"/>
              <a:t>       </a:t>
            </a:r>
            <a:endParaRPr lang="de-DE" sz="1600" dirty="0" err="1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144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6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35" grpId="0" animBg="1"/>
      <p:bldP spid="36" grpId="0" animBg="1"/>
      <p:bldP spid="37" grpId="0"/>
      <p:bldP spid="3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 bwMode="gray">
          <a:xfrm>
            <a:off x="482601" y="216377"/>
            <a:ext cx="9144000" cy="984885"/>
          </a:xfrm>
        </p:spPr>
        <p:txBody>
          <a:bodyPr>
            <a:normAutofit fontScale="90000"/>
          </a:bodyPr>
          <a:lstStyle/>
          <a:p>
            <a:r>
              <a:rPr lang="en-US" dirty="0"/>
              <a:t>Transform setup in the demo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 bwMode="gray">
          <a:xfrm>
            <a:off x="482600" y="1630363"/>
            <a:ext cx="11160125" cy="4370427"/>
          </a:xfrm>
        </p:spPr>
        <p:txBody>
          <a:bodyPr>
            <a:spAutoFit/>
          </a:bodyPr>
          <a:lstStyle/>
          <a:p>
            <a:pPr lvl="0"/>
            <a:r>
              <a:rPr lang="en-US" b="1" dirty="0">
                <a:solidFill>
                  <a:schemeClr val="accent2"/>
                </a:solidFill>
              </a:rPr>
              <a:t>Scene setup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bounding cube is scaled</a:t>
            </a:r>
            <a:r>
              <a:rPr lang="en-US" dirty="0"/>
              <a:t> to the </a:t>
            </a:r>
            <a:r>
              <a:rPr lang="en-US" b="1" dirty="0"/>
              <a:t>geometric boundaries of the loaded volume dataset</a:t>
            </a:r>
            <a:r>
              <a:rPr lang="en-US" dirty="0"/>
              <a:t> (</a:t>
            </a:r>
            <a:r>
              <a:rPr lang="en-US" dirty="0">
                <a:sym typeface="Wingdings" panose="05000000000000000000" pitchFamily="2" charset="2"/>
              </a:rPr>
              <a:t> correct mapping of anisotropic volumes).</a:t>
            </a:r>
            <a:endParaRPr lang="en-US" dirty="0"/>
          </a:p>
          <a:p>
            <a:pPr lvl="1"/>
            <a:r>
              <a:rPr lang="en-US" dirty="0"/>
              <a:t>The cube is </a:t>
            </a:r>
            <a:r>
              <a:rPr lang="en-US" b="1" dirty="0"/>
              <a:t>initially transformed</a:t>
            </a:r>
            <a:r>
              <a:rPr lang="en-US" dirty="0"/>
              <a:t> to the world space with </a:t>
            </a:r>
            <a:r>
              <a:rPr lang="en-US" b="1" dirty="0"/>
              <a:t>mapping its local origin to the world space origin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Rotations</a:t>
            </a:r>
            <a:r>
              <a:rPr lang="en-US" dirty="0"/>
              <a:t> around X-, Y- and Z-axis are </a:t>
            </a:r>
            <a:r>
              <a:rPr lang="en-US" b="1" dirty="0"/>
              <a:t>kept in a separated rotation matrix</a:t>
            </a:r>
            <a:r>
              <a:rPr lang="en-US" dirty="0"/>
              <a:t> to smoothly </a:t>
            </a:r>
            <a:r>
              <a:rPr lang="en-US" b="1" dirty="0"/>
              <a:t>interoperate with the rotation-quaternion</a:t>
            </a:r>
            <a:r>
              <a:rPr lang="en-US" dirty="0"/>
              <a:t> of the trackball control.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camera is located on the negative Z-axis</a:t>
            </a:r>
            <a:r>
              <a:rPr lang="en-US" dirty="0"/>
              <a:t> with initial position </a:t>
            </a:r>
            <a:r>
              <a:rPr lang="en-US" b="1" dirty="0"/>
              <a:t>(0.0, 0.0, -3.0)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It </a:t>
            </a:r>
            <a:r>
              <a:rPr lang="en-US" b="1" dirty="0"/>
              <a:t>looks down the positive Z direction</a:t>
            </a:r>
            <a:r>
              <a:rPr lang="en-US" dirty="0"/>
              <a:t> to the </a:t>
            </a:r>
            <a:r>
              <a:rPr lang="en-US" b="1" dirty="0"/>
              <a:t>world space origin</a:t>
            </a:r>
            <a:r>
              <a:rPr lang="en-US" dirty="0"/>
              <a:t> (Look-At pos.).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482600" y="6592698"/>
            <a:ext cx="5508425" cy="150813"/>
          </a:xfrm>
        </p:spPr>
        <p:txBody>
          <a:bodyPr>
            <a:normAutofit fontScale="25000" lnSpcReduction="20000"/>
          </a:bodyPr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1001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 bwMode="gray">
          <a:xfrm>
            <a:off x="482601" y="216377"/>
            <a:ext cx="9144000" cy="984885"/>
          </a:xfrm>
        </p:spPr>
        <p:txBody>
          <a:bodyPr>
            <a:normAutofit fontScale="90000"/>
          </a:bodyPr>
          <a:lstStyle/>
          <a:p>
            <a:r>
              <a:rPr lang="en-US" dirty="0"/>
              <a:t>The DirectX SDK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 bwMode="gray">
          <a:xfrm>
            <a:off x="482600" y="1630363"/>
            <a:ext cx="11160125" cy="4062651"/>
          </a:xfrm>
        </p:spPr>
        <p:txBody>
          <a:bodyPr>
            <a:spAutoFit/>
          </a:bodyPr>
          <a:lstStyle/>
          <a:p>
            <a:pPr lvl="1"/>
            <a:r>
              <a:rPr lang="en-US" b="1" dirty="0"/>
              <a:t>Up to Windows 7</a:t>
            </a:r>
            <a:r>
              <a:rPr lang="en-US" dirty="0"/>
              <a:t>, the DirectX SDK was provided as </a:t>
            </a:r>
            <a:r>
              <a:rPr lang="en-US" b="1" dirty="0"/>
              <a:t>standalone SDK</a:t>
            </a:r>
            <a:r>
              <a:rPr lang="en-US" dirty="0"/>
              <a:t>, which needed to be installed in addition to the Windows SDK.</a:t>
            </a:r>
          </a:p>
          <a:p>
            <a:pPr lvl="1"/>
            <a:r>
              <a:rPr lang="en-US" dirty="0"/>
              <a:t>The last isolated release was the </a:t>
            </a:r>
            <a:r>
              <a:rPr lang="en-US" b="1" dirty="0"/>
              <a:t>June 2010 SDK</a:t>
            </a:r>
            <a:r>
              <a:rPr lang="en-US" dirty="0"/>
              <a:t>, intended to be used with Visual Studio 2010.</a:t>
            </a:r>
          </a:p>
          <a:p>
            <a:pPr lvl="1"/>
            <a:r>
              <a:rPr lang="en-US" b="1" dirty="0"/>
              <a:t>Starting with Windows 8</a:t>
            </a:r>
            <a:r>
              <a:rPr lang="en-US" dirty="0"/>
              <a:t>, the DirectX SDK is included </a:t>
            </a:r>
            <a:r>
              <a:rPr lang="en-US" b="1" dirty="0"/>
              <a:t>as part of the Windows SDK</a:t>
            </a:r>
            <a:r>
              <a:rPr lang="en-US" dirty="0"/>
              <a:t>, due to the increasing importance of graphics support in application development.</a:t>
            </a:r>
          </a:p>
          <a:p>
            <a:pPr lvl="1"/>
            <a:r>
              <a:rPr lang="en-US" dirty="0"/>
              <a:t>The relevant Windows SDK is always installed via the Visual Studio installation, beginning with </a:t>
            </a:r>
            <a:r>
              <a:rPr lang="en-US" b="1" dirty="0"/>
              <a:t>Visual Studio 2012</a:t>
            </a:r>
            <a:r>
              <a:rPr lang="en-US" dirty="0"/>
              <a:t>.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482600" y="6592698"/>
            <a:ext cx="5508425" cy="150813"/>
          </a:xfrm>
        </p:spPr>
        <p:txBody>
          <a:bodyPr>
            <a:normAutofit fontScale="25000" lnSpcReduction="20000"/>
          </a:bodyPr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36674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 bwMode="gray">
          <a:xfrm>
            <a:off x="482601" y="216377"/>
            <a:ext cx="9144000" cy="984885"/>
          </a:xfrm>
        </p:spPr>
        <p:txBody>
          <a:bodyPr>
            <a:normAutofit fontScale="90000"/>
          </a:bodyPr>
          <a:lstStyle/>
          <a:p>
            <a:r>
              <a:rPr lang="en-US" dirty="0"/>
              <a:t>Transform setup in the demo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 bwMode="gray">
          <a:xfrm>
            <a:off x="507752" y="693490"/>
            <a:ext cx="11160125" cy="400110"/>
          </a:xfrm>
        </p:spPr>
        <p:txBody>
          <a:bodyPr>
            <a:spAutoFit/>
          </a:bodyPr>
          <a:lstStyle/>
          <a:p>
            <a:pPr lvl="0"/>
            <a:r>
              <a:rPr lang="en-US" b="1" dirty="0">
                <a:solidFill>
                  <a:schemeClr val="accent2"/>
                </a:solidFill>
              </a:rPr>
              <a:t>Scene setup (Y-Z plane view in X=0.0)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482600" y="6592698"/>
            <a:ext cx="5508425" cy="150813"/>
          </a:xfrm>
        </p:spPr>
        <p:txBody>
          <a:bodyPr>
            <a:normAutofit fontScale="25000" lnSpcReduction="20000"/>
          </a:bodyPr>
          <a:lstStyle/>
          <a:p>
            <a:endParaRPr lang="en-US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39" y="1805608"/>
            <a:ext cx="10058400" cy="40201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Rechteck 10"/>
          <p:cNvSpPr/>
          <p:nvPr/>
        </p:nvSpPr>
        <p:spPr>
          <a:xfrm>
            <a:off x="9051503" y="2896121"/>
            <a:ext cx="50309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de-DE" sz="2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Y</a:t>
            </a:r>
          </a:p>
        </p:txBody>
      </p:sp>
      <p:sp>
        <p:nvSpPr>
          <p:cNvPr id="12" name="Rechteck 11"/>
          <p:cNvSpPr/>
          <p:nvPr/>
        </p:nvSpPr>
        <p:spPr>
          <a:xfrm>
            <a:off x="9700541" y="3584861"/>
            <a:ext cx="50309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de-DE" sz="2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Z</a:t>
            </a:r>
          </a:p>
        </p:txBody>
      </p:sp>
      <p:sp>
        <p:nvSpPr>
          <p:cNvPr id="7" name="Rechteck 6"/>
          <p:cNvSpPr/>
          <p:nvPr/>
        </p:nvSpPr>
        <p:spPr>
          <a:xfrm>
            <a:off x="8330940" y="3933850"/>
            <a:ext cx="194421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de-DE" sz="2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(0.0,0.0,0.0)</a:t>
            </a:r>
            <a:endParaRPr lang="de-DE" sz="2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138735" y="4164682"/>
            <a:ext cx="223224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de-DE" sz="2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(0.0,0.0,-3.0)</a:t>
            </a:r>
            <a:endParaRPr lang="de-DE" sz="2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371944" y="2080441"/>
            <a:ext cx="386379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de-DE" sz="2400" b="1" cap="none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camera</a:t>
            </a:r>
            <a:r>
              <a:rPr lang="de-DE" sz="2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de-DE" sz="2400" b="1" cap="none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distance</a:t>
            </a:r>
            <a:r>
              <a:rPr lang="de-DE" sz="2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(variable)</a:t>
            </a:r>
          </a:p>
        </p:txBody>
      </p:sp>
      <p:sp>
        <p:nvSpPr>
          <p:cNvPr id="6" name="Pfeil nach links und rechts 5"/>
          <p:cNvSpPr/>
          <p:nvPr/>
        </p:nvSpPr>
        <p:spPr bwMode="auto">
          <a:xfrm>
            <a:off x="3279744" y="2565698"/>
            <a:ext cx="6048189" cy="216024"/>
          </a:xfrm>
          <a:prstGeom prst="leftRightArrow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24098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 bwMode="gray">
          <a:xfrm>
            <a:off x="482601" y="216377"/>
            <a:ext cx="9144000" cy="984885"/>
          </a:xfrm>
        </p:spPr>
        <p:txBody>
          <a:bodyPr>
            <a:normAutofit fontScale="90000"/>
          </a:bodyPr>
          <a:lstStyle/>
          <a:p>
            <a:r>
              <a:rPr lang="en-US" dirty="0"/>
              <a:t>Transform setup in the demo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 bwMode="gray">
          <a:xfrm>
            <a:off x="507752" y="693490"/>
            <a:ext cx="11160125" cy="400110"/>
          </a:xfrm>
        </p:spPr>
        <p:txBody>
          <a:bodyPr>
            <a:spAutoFit/>
          </a:bodyPr>
          <a:lstStyle/>
          <a:p>
            <a:pPr lvl="0"/>
            <a:r>
              <a:rPr lang="en-US" b="1" dirty="0">
                <a:solidFill>
                  <a:schemeClr val="accent2"/>
                </a:solidFill>
              </a:rPr>
              <a:t>Scene setup (perspective view)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482600" y="6592698"/>
            <a:ext cx="5508425" cy="150813"/>
          </a:xfrm>
        </p:spPr>
        <p:txBody>
          <a:bodyPr>
            <a:normAutofit fontScale="25000" lnSpcReduction="20000"/>
          </a:bodyPr>
          <a:lstStyle/>
          <a:p>
            <a:endParaRPr lang="en-US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663" y="1223785"/>
            <a:ext cx="9338320" cy="51006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Pfeil nach links und rechts 12"/>
          <p:cNvSpPr/>
          <p:nvPr/>
        </p:nvSpPr>
        <p:spPr bwMode="auto">
          <a:xfrm rot="20002062">
            <a:off x="4520715" y="3733264"/>
            <a:ext cx="3196722" cy="139576"/>
          </a:xfrm>
          <a:prstGeom prst="leftRightArrow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20075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 bwMode="gray">
          <a:xfrm>
            <a:off x="482601" y="216377"/>
            <a:ext cx="9144000" cy="984885"/>
          </a:xfrm>
        </p:spPr>
        <p:txBody>
          <a:bodyPr>
            <a:normAutofit fontScale="90000"/>
          </a:bodyPr>
          <a:lstStyle/>
          <a:p>
            <a:r>
              <a:rPr lang="en-US" dirty="0"/>
              <a:t>Transform setup in the demo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 bwMode="gray">
          <a:xfrm>
            <a:off x="507752" y="693490"/>
            <a:ext cx="11160125" cy="400110"/>
          </a:xfrm>
        </p:spPr>
        <p:txBody>
          <a:bodyPr>
            <a:spAutoFit/>
          </a:bodyPr>
          <a:lstStyle/>
          <a:p>
            <a:pPr lvl="0"/>
            <a:r>
              <a:rPr lang="en-US" b="1" dirty="0">
                <a:solidFill>
                  <a:schemeClr val="accent2"/>
                </a:solidFill>
              </a:rPr>
              <a:t>Modifying camera distance == Zooming in 3D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482600" y="6592698"/>
            <a:ext cx="5508425" cy="150813"/>
          </a:xfrm>
        </p:spPr>
        <p:txBody>
          <a:bodyPr>
            <a:normAutofit fontScale="25000" lnSpcReduction="20000"/>
          </a:bodyPr>
          <a:lstStyle/>
          <a:p>
            <a:endParaRPr lang="en-US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" y="-2737"/>
            <a:ext cx="6331927" cy="685958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075" y="-2737"/>
            <a:ext cx="6331927" cy="6859588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1274907" y="6220291"/>
            <a:ext cx="373910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de-DE" sz="2800" b="1" cap="none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Camera</a:t>
            </a:r>
            <a:r>
              <a:rPr lang="de-DE" sz="28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de-DE" sz="2800" b="1" cap="none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Distance</a:t>
            </a:r>
            <a:r>
              <a:rPr lang="de-DE" sz="28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= -3.0</a:t>
            </a:r>
          </a:p>
        </p:txBody>
      </p:sp>
      <p:sp>
        <p:nvSpPr>
          <p:cNvPr id="10" name="Rechteck 9"/>
          <p:cNvSpPr/>
          <p:nvPr/>
        </p:nvSpPr>
        <p:spPr>
          <a:xfrm>
            <a:off x="7184339" y="6187092"/>
            <a:ext cx="373910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de-DE" sz="2800" b="1" cap="none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Camera</a:t>
            </a:r>
            <a:r>
              <a:rPr lang="de-DE" sz="28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de-DE" sz="2800" b="1" cap="none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Distance</a:t>
            </a:r>
            <a:r>
              <a:rPr lang="de-DE" sz="28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= -1.4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188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 bwMode="gray">
          <a:xfrm>
            <a:off x="482601" y="216377"/>
            <a:ext cx="9144000" cy="984885"/>
          </a:xfrm>
        </p:spPr>
        <p:txBody>
          <a:bodyPr>
            <a:normAutofit fontScale="90000"/>
          </a:bodyPr>
          <a:lstStyle/>
          <a:p>
            <a:r>
              <a:rPr lang="en-US" dirty="0"/>
              <a:t>3D concepts &amp; defined terms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 bwMode="gray">
          <a:xfrm>
            <a:off x="482600" y="1630363"/>
            <a:ext cx="11160125" cy="4667945"/>
          </a:xfrm>
        </p:spPr>
        <p:txBody>
          <a:bodyPr>
            <a:spAutoFit/>
          </a:bodyPr>
          <a:lstStyle/>
          <a:p>
            <a:pPr lvl="0"/>
            <a:r>
              <a:rPr lang="en-US" b="1" dirty="0">
                <a:solidFill>
                  <a:schemeClr val="accent2"/>
                </a:solidFill>
              </a:rPr>
              <a:t>Vertex</a:t>
            </a:r>
          </a:p>
          <a:p>
            <a:pPr lvl="1"/>
            <a:r>
              <a:rPr lang="en-US" dirty="0"/>
              <a:t>A vertex is often associated with </a:t>
            </a:r>
            <a:r>
              <a:rPr lang="en-US" b="1" dirty="0"/>
              <a:t>a position in 3D space</a:t>
            </a:r>
            <a:r>
              <a:rPr lang="en-US" dirty="0"/>
              <a:t>, described via a </a:t>
            </a:r>
            <a:r>
              <a:rPr lang="en-US" dirty="0" err="1"/>
              <a:t>cartesian</a:t>
            </a:r>
            <a:r>
              <a:rPr lang="en-US" dirty="0"/>
              <a:t>  coordinate triplet (x, y, z).</a:t>
            </a:r>
          </a:p>
          <a:p>
            <a:pPr lvl="1"/>
            <a:r>
              <a:rPr lang="en-US" dirty="0"/>
              <a:t>In geometry it is a point where at least two lines or curves meet.</a:t>
            </a:r>
          </a:p>
          <a:p>
            <a:pPr lvl="1"/>
            <a:r>
              <a:rPr lang="en-US" dirty="0"/>
              <a:t>In the </a:t>
            </a:r>
            <a:r>
              <a:rPr lang="en-US" b="1" dirty="0"/>
              <a:t>context of 3D APIs, it is a data structure, which can contain multiple attributes</a:t>
            </a:r>
            <a:r>
              <a:rPr lang="en-US" dirty="0"/>
              <a:t>. Some Examples:</a:t>
            </a:r>
          </a:p>
          <a:p>
            <a:pPr lvl="2"/>
            <a:r>
              <a:rPr lang="en-US" dirty="0"/>
              <a:t>Position</a:t>
            </a:r>
          </a:p>
          <a:p>
            <a:pPr lvl="2"/>
            <a:r>
              <a:rPr lang="en-US" dirty="0"/>
              <a:t>Color</a:t>
            </a:r>
          </a:p>
          <a:p>
            <a:pPr lvl="2"/>
            <a:r>
              <a:rPr lang="en-US" dirty="0"/>
              <a:t>Texture coordinates</a:t>
            </a:r>
          </a:p>
          <a:p>
            <a:pPr lvl="2"/>
            <a:r>
              <a:rPr lang="en-US" dirty="0"/>
              <a:t>Normal vector …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482600" y="6592698"/>
            <a:ext cx="5508425" cy="150813"/>
          </a:xfrm>
        </p:spPr>
        <p:txBody>
          <a:bodyPr>
            <a:normAutofit fontScale="25000" lnSpcReduction="20000"/>
          </a:bodyPr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2683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 bwMode="gray">
          <a:xfrm>
            <a:off x="482601" y="216377"/>
            <a:ext cx="9144000" cy="984885"/>
          </a:xfrm>
        </p:spPr>
        <p:txBody>
          <a:bodyPr>
            <a:normAutofit fontScale="90000"/>
          </a:bodyPr>
          <a:lstStyle/>
          <a:p>
            <a:r>
              <a:rPr lang="en-US" dirty="0"/>
              <a:t>3D concepts &amp; defined terms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 bwMode="gray">
          <a:xfrm>
            <a:off x="482600" y="1630363"/>
            <a:ext cx="6408663" cy="3508653"/>
          </a:xfrm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chemeClr val="accent2"/>
                </a:solidFill>
              </a:rPr>
              <a:t>Polygons, Triangles, Quads and Meshes</a:t>
            </a:r>
          </a:p>
          <a:p>
            <a:pPr lvl="1"/>
            <a:r>
              <a:rPr lang="en-US" dirty="0"/>
              <a:t>Multiple vertices define </a:t>
            </a:r>
            <a:r>
              <a:rPr lang="en-US" b="1" dirty="0"/>
              <a:t>geometric primitives</a:t>
            </a:r>
            <a:r>
              <a:rPr lang="en-US" dirty="0"/>
              <a:t> like lines, triangles, quads, line-strips, triangle-strips, etc.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combination</a:t>
            </a:r>
            <a:r>
              <a:rPr lang="en-US" dirty="0"/>
              <a:t> of geometric primitives can </a:t>
            </a:r>
            <a:r>
              <a:rPr lang="en-US" b="1" dirty="0"/>
              <a:t>build more complex objects</a:t>
            </a:r>
            <a:r>
              <a:rPr lang="en-US" dirty="0"/>
              <a:t>, which are described in 3D space by a so-called </a:t>
            </a:r>
            <a:r>
              <a:rPr lang="en-US" b="1" dirty="0"/>
              <a:t>3D mesh</a:t>
            </a:r>
            <a:r>
              <a:rPr lang="en-US" dirty="0"/>
              <a:t>.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482600" y="6592698"/>
            <a:ext cx="5508425" cy="150813"/>
          </a:xfrm>
        </p:spPr>
        <p:txBody>
          <a:bodyPr>
            <a:normAutofit fontScale="25000" lnSpcReduction="20000"/>
          </a:bodyPr>
          <a:lstStyle/>
          <a:p>
            <a:endParaRPr lang="en-US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279" y="1413570"/>
            <a:ext cx="4953706" cy="45010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4152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>
            <a:normAutofit fontScale="90000"/>
          </a:bodyPr>
          <a:lstStyle/>
          <a:p>
            <a:r>
              <a:rPr lang="en-US" dirty="0"/>
              <a:t>3D concepts &amp; defined terms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 bwMode="gray">
          <a:xfrm>
            <a:off x="482600" y="1630363"/>
            <a:ext cx="6073097" cy="3468642"/>
          </a:xfr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Wireframe rendering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Wireframe rendering shows how a 3D mesh </a:t>
            </a:r>
            <a:r>
              <a:rPr lang="en-US" sz="2400" b="1" dirty="0"/>
              <a:t>is “wired” together from the set of vertices / polygons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rendering mode is often used to show the </a:t>
            </a:r>
            <a:r>
              <a:rPr lang="en-US" sz="2400" b="1" dirty="0"/>
              <a:t>complexity</a:t>
            </a:r>
            <a:r>
              <a:rPr lang="en-US" sz="2400" dirty="0"/>
              <a:t> of a scene or object.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is also very useful to </a:t>
            </a:r>
            <a:r>
              <a:rPr lang="en-US" sz="2400" b="1" dirty="0"/>
              <a:t>unveil geometry errors</a:t>
            </a:r>
            <a:r>
              <a:rPr lang="en-US" sz="2400" dirty="0"/>
              <a:t>, which are hard to tackle in full lit or shaded mode.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237011B-C865-99A5-DE3B-89F0C6BE46B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82600" y="6592698"/>
            <a:ext cx="5508425" cy="150813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697" y="1387627"/>
            <a:ext cx="5345963" cy="42744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41237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>
            <a:normAutofit fontScale="90000"/>
          </a:bodyPr>
          <a:lstStyle/>
          <a:p>
            <a:r>
              <a:rPr lang="en-US" dirty="0"/>
              <a:t>3D concepts &amp; defined terms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 bwMode="gray">
          <a:xfrm>
            <a:off x="482600" y="1630363"/>
            <a:ext cx="5508425" cy="4999317"/>
          </a:xfr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Flat shaded rendering (Flat Shading)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Flat shading is the </a:t>
            </a:r>
            <a:r>
              <a:rPr lang="en-US" sz="2000" b="1" dirty="0"/>
              <a:t>simplest form</a:t>
            </a:r>
            <a:r>
              <a:rPr lang="en-US" sz="2000" dirty="0"/>
              <a:t> of shaded rendering.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rendering mode uses a </a:t>
            </a:r>
            <a:r>
              <a:rPr lang="en-US" sz="2000" b="1" dirty="0"/>
              <a:t>basic local illumination model (ambient + diffuse)</a:t>
            </a:r>
            <a:r>
              <a:rPr lang="en-US" sz="2000" dirty="0"/>
              <a:t>, which considers only the </a:t>
            </a:r>
            <a:r>
              <a:rPr lang="en-US" sz="2000" b="1" dirty="0"/>
              <a:t>face normal vector</a:t>
            </a:r>
            <a:r>
              <a:rPr lang="en-US" sz="2000" dirty="0"/>
              <a:t> for lighting calculation.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Vertex </a:t>
            </a:r>
            <a:r>
              <a:rPr lang="en-US" sz="2000" dirty="0" err="1"/>
              <a:t>normals</a:t>
            </a:r>
            <a:r>
              <a:rPr lang="en-US" sz="2000" dirty="0"/>
              <a:t> are ignored. The lit color of a polygon face will only be calculated </a:t>
            </a:r>
            <a:r>
              <a:rPr lang="en-US" sz="2000" b="1" dirty="0"/>
              <a:t>for one pixel and applied to the complete polygon face</a:t>
            </a:r>
            <a:r>
              <a:rPr lang="en-US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leads to an unnatural tiled look of objects, especially in case of low-poly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mode is often used only for </a:t>
            </a:r>
            <a:r>
              <a:rPr lang="en-US" sz="2400" b="1" dirty="0"/>
              <a:t>debugging</a:t>
            </a:r>
            <a:r>
              <a:rPr lang="en-US" sz="2400" dirty="0"/>
              <a:t> purposes.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2E500E2-D5A0-F390-D7CF-51D43AFA3A6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82600" y="6592698"/>
            <a:ext cx="5508425" cy="150813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813" y="1485578"/>
            <a:ext cx="5910677" cy="47259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13" y="1480721"/>
            <a:ext cx="5895377" cy="4713705"/>
          </a:xfrm>
          <a:prstGeom prst="rect">
            <a:avLst/>
          </a:prstGeom>
        </p:spPr>
      </p:pic>
      <p:grpSp>
        <p:nvGrpSpPr>
          <p:cNvPr id="9" name="Gruppieren 8"/>
          <p:cNvGrpSpPr/>
          <p:nvPr/>
        </p:nvGrpSpPr>
        <p:grpSpPr>
          <a:xfrm>
            <a:off x="2858815" y="3218359"/>
            <a:ext cx="4104456" cy="422870"/>
            <a:chOff x="2714799" y="3294956"/>
            <a:chExt cx="4104456" cy="422870"/>
          </a:xfrm>
        </p:grpSpPr>
        <p:sp>
          <p:nvSpPr>
            <p:cNvPr id="7" name="Rechteck 6"/>
            <p:cNvSpPr/>
            <p:nvPr/>
          </p:nvSpPr>
          <p:spPr bwMode="auto">
            <a:xfrm>
              <a:off x="2714799" y="3294956"/>
              <a:ext cx="2088232" cy="422870"/>
            </a:xfrm>
            <a:prstGeom prst="rect">
              <a:avLst/>
            </a:prstGeom>
            <a:noFill/>
            <a:ln w="25400">
              <a:solidFill>
                <a:srgbClr val="E4001F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/>
            </a:p>
          </p:txBody>
        </p:sp>
        <p:sp>
          <p:nvSpPr>
            <p:cNvPr id="8" name="Pfeil nach rechts 7"/>
            <p:cNvSpPr/>
            <p:nvPr/>
          </p:nvSpPr>
          <p:spPr bwMode="auto">
            <a:xfrm>
              <a:off x="4803031" y="3400673"/>
              <a:ext cx="2016224" cy="211435"/>
            </a:xfrm>
            <a:prstGeom prst="rightArrow">
              <a:avLst/>
            </a:prstGeom>
            <a:solidFill>
              <a:schemeClr val="bg1"/>
            </a:solidFill>
            <a:ln w="25400">
              <a:solidFill>
                <a:srgbClr val="E4001F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8959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ARTICULATE_PROJECT_OPEN" val="0"/>
  <p:tag name="ARTICULATE_SLIDE_COUNT" val="52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iefe">
  <a:themeElements>
    <a:clrScheme name="Tiefe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Tiefe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ief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Larissa">
  <a:themeElements>
    <a:clrScheme name="SH_colors">
      <a:dk1>
        <a:srgbClr val="FFFFFF"/>
      </a:dk1>
      <a:lt1>
        <a:srgbClr val="000000"/>
      </a:lt1>
      <a:dk2>
        <a:srgbClr val="EC6602"/>
      </a:dk2>
      <a:lt2>
        <a:srgbClr val="CAC7C7"/>
      </a:lt2>
      <a:accent1>
        <a:srgbClr val="EC6602"/>
      </a:accent1>
      <a:accent2>
        <a:srgbClr val="830040"/>
      </a:accent2>
      <a:accent3>
        <a:srgbClr val="009999"/>
      </a:accent3>
      <a:accent4>
        <a:srgbClr val="F6B381"/>
      </a:accent4>
      <a:accent5>
        <a:srgbClr val="C180A0"/>
      </a:accent5>
      <a:accent6>
        <a:srgbClr val="80CCCC"/>
      </a:accent6>
      <a:hlink>
        <a:srgbClr val="EC6602"/>
      </a:hlink>
      <a:folHlink>
        <a:srgbClr val="830040"/>
      </a:folHlink>
    </a:clrScheme>
    <a:fontScheme name="SH_fon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Healthy Orange 100%">
      <a:srgbClr val="EC6602"/>
    </a:custClr>
    <a:custClr name="Blushing Berry 100%">
      <a:srgbClr val="910041"/>
    </a:custClr>
    <a:custClr name="Siemens Petrol 100%">
      <a:srgbClr val="009999"/>
    </a:custClr>
    <a:custClr name="Strong Slate 100%">
      <a:srgbClr val="2D1E1C"/>
    </a:custClr>
    <a:custClr name="SH Yellow">
      <a:srgbClr val="FFDD00"/>
    </a:custClr>
    <a:custClr name="SH Red">
      <a:srgbClr val="E4001F"/>
    </a:custClr>
    <a:custClr name="SH Purple">
      <a:srgbClr val="5B457F"/>
    </a:custClr>
    <a:custClr name="SH Blue">
      <a:srgbClr val="0095DB"/>
    </a:custClr>
    <a:custClr name="SH Green">
      <a:srgbClr val="009D3C"/>
    </a:custClr>
    <a:custClr name="White">
      <a:srgbClr val="FFFFFF"/>
    </a:custClr>
    <a:custClr name="Healthy Orange 75%">
      <a:srgbClr val="F29257"/>
    </a:custClr>
    <a:custClr name="Blushing Berry 75%">
      <a:srgbClr val="B9507D"/>
    </a:custClr>
    <a:custClr name="Siemens Petrol 75%">
      <a:srgbClr val="00B9B9"/>
    </a:custClr>
    <a:custClr name="Strong Slate 75%">
      <a:srgbClr val="6E6868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Healthy Orange 50%">
      <a:srgbClr val="F9B591"/>
    </a:custClr>
    <a:custClr name="Blushing Berry 50%">
      <a:srgbClr val="BE82A5"/>
    </a:custClr>
    <a:custClr name="Siemens Petrol 50%">
      <a:srgbClr val="87D2D2"/>
    </a:custClr>
    <a:custClr name="Strong Slate 50%">
      <a:srgbClr val="A6A2A0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Healthy Orange 25%">
      <a:srgbClr val="FDDDCB"/>
    </a:custClr>
    <a:custClr name="Blushing Berry 25%">
      <a:srgbClr val="E1C8DC"/>
    </a:custClr>
    <a:custClr name="Siemens Petrol 25%">
      <a:srgbClr val="C8E6E6"/>
    </a:custClr>
    <a:custClr name="Strong Slate 25%">
      <a:srgbClr val="D5D2D0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</a:custClrLst>
</a:theme>
</file>

<file path=ppt/theme/theme3.xml><?xml version="1.0" encoding="utf-8"?>
<a:theme xmlns:a="http://schemas.openxmlformats.org/drawingml/2006/main" name="Larissa">
  <a:themeElements>
    <a:clrScheme name="SH_colors">
      <a:dk1>
        <a:srgbClr val="FFFFFF"/>
      </a:dk1>
      <a:lt1>
        <a:srgbClr val="000000"/>
      </a:lt1>
      <a:dk2>
        <a:srgbClr val="EC6602"/>
      </a:dk2>
      <a:lt2>
        <a:srgbClr val="CAC7C7"/>
      </a:lt2>
      <a:accent1>
        <a:srgbClr val="EC6602"/>
      </a:accent1>
      <a:accent2>
        <a:srgbClr val="830040"/>
      </a:accent2>
      <a:accent3>
        <a:srgbClr val="009999"/>
      </a:accent3>
      <a:accent4>
        <a:srgbClr val="F6B381"/>
      </a:accent4>
      <a:accent5>
        <a:srgbClr val="C180A0"/>
      </a:accent5>
      <a:accent6>
        <a:srgbClr val="80CCCC"/>
      </a:accent6>
      <a:hlink>
        <a:srgbClr val="EC6602"/>
      </a:hlink>
      <a:folHlink>
        <a:srgbClr val="830040"/>
      </a:folHlink>
    </a:clrScheme>
    <a:fontScheme name="SH_fon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Healthy Orange 100%">
      <a:srgbClr val="EC6602"/>
    </a:custClr>
    <a:custClr name="Blushing Berry 100%">
      <a:srgbClr val="910041"/>
    </a:custClr>
    <a:custClr name="Siemens Petrol 100%">
      <a:srgbClr val="009999"/>
    </a:custClr>
    <a:custClr name="Strong Slate 100%">
      <a:srgbClr val="2D1E1C"/>
    </a:custClr>
    <a:custClr name="SH Yellow">
      <a:srgbClr val="FFDD00"/>
    </a:custClr>
    <a:custClr name="SH Red">
      <a:srgbClr val="E4001F"/>
    </a:custClr>
    <a:custClr name="SH Purple">
      <a:srgbClr val="5B457F"/>
    </a:custClr>
    <a:custClr name="SH Blue">
      <a:srgbClr val="0095DB"/>
    </a:custClr>
    <a:custClr name="SH Green">
      <a:srgbClr val="009D3C"/>
    </a:custClr>
    <a:custClr name="White">
      <a:srgbClr val="FFFFFF"/>
    </a:custClr>
    <a:custClr name="Healthy Orange 75%">
      <a:srgbClr val="F29257"/>
    </a:custClr>
    <a:custClr name="Blushing Berry 75%">
      <a:srgbClr val="B9507D"/>
    </a:custClr>
    <a:custClr name="Siemens Petrol 75%">
      <a:srgbClr val="00B9B9"/>
    </a:custClr>
    <a:custClr name="Strong Slate 75%">
      <a:srgbClr val="6E6868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Healthy Orange 50%">
      <a:srgbClr val="F9B591"/>
    </a:custClr>
    <a:custClr name="Blushing Berry 50%">
      <a:srgbClr val="BE82A5"/>
    </a:custClr>
    <a:custClr name="Siemens Petrol 50%">
      <a:srgbClr val="87D2D2"/>
    </a:custClr>
    <a:custClr name="Strong Slate 50%">
      <a:srgbClr val="A6A2A0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Healthy Orange 25%">
      <a:srgbClr val="FDDDCB"/>
    </a:custClr>
    <a:custClr name="Blushing Berry 25%">
      <a:srgbClr val="E1C8DC"/>
    </a:custClr>
    <a:custClr name="Siemens Petrol 25%">
      <a:srgbClr val="C8E6E6"/>
    </a:custClr>
    <a:custClr name="Strong Slate 25%">
      <a:srgbClr val="D5D2D0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</a:custClr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3936</Words>
  <Application>Microsoft Office PowerPoint</Application>
  <PresentationFormat>Benutzerdefiniert</PresentationFormat>
  <Paragraphs>401</Paragraphs>
  <Slides>52</Slides>
  <Notes>48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52</vt:i4>
      </vt:variant>
    </vt:vector>
  </HeadingPairs>
  <TitlesOfParts>
    <vt:vector size="57" baseType="lpstr">
      <vt:lpstr>Arial</vt:lpstr>
      <vt:lpstr>Calibri</vt:lpstr>
      <vt:lpstr>Corbel</vt:lpstr>
      <vt:lpstr>Wingdings</vt:lpstr>
      <vt:lpstr>Tiefe</vt:lpstr>
      <vt:lpstr>    Calibri Bold 36 pt</vt:lpstr>
      <vt:lpstr>Part I: Introduction   </vt:lpstr>
      <vt:lpstr>What is Direct3D 11? </vt:lpstr>
      <vt:lpstr>What is Direct3D 11? </vt:lpstr>
      <vt:lpstr>The DirectX SDK </vt:lpstr>
      <vt:lpstr>3D concepts &amp; defined terms </vt:lpstr>
      <vt:lpstr>3D concepts &amp; defined terms </vt:lpstr>
      <vt:lpstr>3D concepts &amp; defined terms </vt:lpstr>
      <vt:lpstr>3D concepts &amp; defined terms </vt:lpstr>
      <vt:lpstr>3D concepts &amp; defined terms </vt:lpstr>
      <vt:lpstr>3D concepts &amp; defined terms </vt:lpstr>
      <vt:lpstr>3D concepts &amp; defined terms </vt:lpstr>
      <vt:lpstr>3D concepts &amp; defined terms </vt:lpstr>
      <vt:lpstr>3D concepts &amp; defined terms </vt:lpstr>
      <vt:lpstr>3D concepts &amp; defined terms </vt:lpstr>
      <vt:lpstr>3D concepts &amp; defined terms </vt:lpstr>
      <vt:lpstr>3D concepts &amp; defined terms </vt:lpstr>
      <vt:lpstr>3D concepts &amp; defined terms </vt:lpstr>
      <vt:lpstr>3D concepts &amp; defined terms </vt:lpstr>
      <vt:lpstr>3D concepts &amp; defined terms </vt:lpstr>
      <vt:lpstr>3D concepts &amp; defined terms </vt:lpstr>
      <vt:lpstr>Part II:  The Direct3D 11 Pipeline   </vt:lpstr>
      <vt:lpstr>Direct3D 11 pipeline overview </vt:lpstr>
      <vt:lpstr>Pipeline stages in detail </vt:lpstr>
      <vt:lpstr>Pipeline stages in detail </vt:lpstr>
      <vt:lpstr>Pipeline stages in detail </vt:lpstr>
      <vt:lpstr>Pipeline stages in detail </vt:lpstr>
      <vt:lpstr>Pipeline stages in detail </vt:lpstr>
      <vt:lpstr>Pipeline stages in detail </vt:lpstr>
      <vt:lpstr>Pipeline stages in detail </vt:lpstr>
      <vt:lpstr>Pipeline stages in detail </vt:lpstr>
      <vt:lpstr>Pipeline stages in detail </vt:lpstr>
      <vt:lpstr>Pipeline stages in detail </vt:lpstr>
      <vt:lpstr>DirectCompute </vt:lpstr>
      <vt:lpstr>D3D11 API naming conventions </vt:lpstr>
      <vt:lpstr>D3D11 API naming conventions </vt:lpstr>
      <vt:lpstr>Part III:  GPU Ray-Casting   </vt:lpstr>
      <vt:lpstr>Intro to the demo ray-caster </vt:lpstr>
      <vt:lpstr>Intro to the demo ray-caster </vt:lpstr>
      <vt:lpstr>Intro to the demo ray-caster </vt:lpstr>
      <vt:lpstr>Intro to the demo ray-caster </vt:lpstr>
      <vt:lpstr>Intro to the demo ray-caster</vt:lpstr>
      <vt:lpstr>Intro to the demo ray-caster </vt:lpstr>
      <vt:lpstr>Intro to the demo ray-caster </vt:lpstr>
      <vt:lpstr>Krüger-Westermann approach </vt:lpstr>
      <vt:lpstr>Krüger-Westermann approach </vt:lpstr>
      <vt:lpstr>Transform setup in the demo </vt:lpstr>
      <vt:lpstr>Transform setup in the demo </vt:lpstr>
      <vt:lpstr>Transform setup in the demo </vt:lpstr>
      <vt:lpstr>Transform setup in the demo </vt:lpstr>
      <vt:lpstr>Transform setup in the demo </vt:lpstr>
      <vt:lpstr>Transform setup in the demo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2024-02-16T16:46:03Z</dcterms:created>
  <dcterms:modified xsi:type="dcterms:W3CDTF">2024-02-16T17:06:03Z</dcterms:modified>
</cp:coreProperties>
</file>